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sldIdLst>
    <p:sldId id="298" r:id="rId2"/>
    <p:sldId id="289" r:id="rId3"/>
    <p:sldId id="340" r:id="rId4"/>
    <p:sldId id="330" r:id="rId5"/>
    <p:sldId id="331" r:id="rId6"/>
    <p:sldId id="332" r:id="rId7"/>
    <p:sldId id="333" r:id="rId8"/>
    <p:sldId id="334" r:id="rId9"/>
    <p:sldId id="335" r:id="rId10"/>
    <p:sldId id="336" r:id="rId11"/>
    <p:sldId id="337" r:id="rId12"/>
    <p:sldId id="329" r:id="rId13"/>
    <p:sldId id="338" r:id="rId14"/>
    <p:sldId id="339" r:id="rId15"/>
    <p:sldId id="327" r:id="rId16"/>
  </p:sldIdLst>
  <p:sldSz cx="9144000" cy="5143500" type="screen16x9"/>
  <p:notesSz cx="7077075" cy="9363075"/>
  <p:defaultTextStyle>
    <a:defPPr>
      <a:defRPr lang="en-US"/>
    </a:defPPr>
    <a:lvl1pPr algn="l" rtl="0" fontAlgn="base">
      <a:spcBef>
        <a:spcPct val="0"/>
      </a:spcBef>
      <a:spcAft>
        <a:spcPct val="0"/>
      </a:spcAft>
      <a:defRPr sz="2000" kern="1200">
        <a:solidFill>
          <a:srgbClr val="414141"/>
        </a:solidFill>
        <a:latin typeface="Gill Sans Light"/>
        <a:ea typeface="ヒラギノ角ゴ ProN W3"/>
        <a:cs typeface="Arial" pitchFamily="34" charset="0"/>
        <a:sym typeface="Gill Sans Light"/>
      </a:defRPr>
    </a:lvl1pPr>
    <a:lvl2pPr marL="457200" algn="l" rtl="0" fontAlgn="base">
      <a:spcBef>
        <a:spcPct val="0"/>
      </a:spcBef>
      <a:spcAft>
        <a:spcPct val="0"/>
      </a:spcAft>
      <a:defRPr sz="2000" kern="1200">
        <a:solidFill>
          <a:srgbClr val="414141"/>
        </a:solidFill>
        <a:latin typeface="Gill Sans Light"/>
        <a:ea typeface="ヒラギノ角ゴ ProN W3"/>
        <a:cs typeface="Arial" pitchFamily="34" charset="0"/>
        <a:sym typeface="Gill Sans Light"/>
      </a:defRPr>
    </a:lvl2pPr>
    <a:lvl3pPr marL="914400" algn="l" rtl="0" fontAlgn="base">
      <a:spcBef>
        <a:spcPct val="0"/>
      </a:spcBef>
      <a:spcAft>
        <a:spcPct val="0"/>
      </a:spcAft>
      <a:defRPr sz="2000" kern="1200">
        <a:solidFill>
          <a:srgbClr val="414141"/>
        </a:solidFill>
        <a:latin typeface="Gill Sans Light"/>
        <a:ea typeface="ヒラギノ角ゴ ProN W3"/>
        <a:cs typeface="Arial" pitchFamily="34" charset="0"/>
        <a:sym typeface="Gill Sans Light"/>
      </a:defRPr>
    </a:lvl3pPr>
    <a:lvl4pPr marL="1371600" algn="l" rtl="0" fontAlgn="base">
      <a:spcBef>
        <a:spcPct val="0"/>
      </a:spcBef>
      <a:spcAft>
        <a:spcPct val="0"/>
      </a:spcAft>
      <a:defRPr sz="2000" kern="1200">
        <a:solidFill>
          <a:srgbClr val="414141"/>
        </a:solidFill>
        <a:latin typeface="Gill Sans Light"/>
        <a:ea typeface="ヒラギノ角ゴ ProN W3"/>
        <a:cs typeface="Arial" pitchFamily="34" charset="0"/>
        <a:sym typeface="Gill Sans Light"/>
      </a:defRPr>
    </a:lvl4pPr>
    <a:lvl5pPr marL="1828800" algn="l" rtl="0" fontAlgn="base">
      <a:spcBef>
        <a:spcPct val="0"/>
      </a:spcBef>
      <a:spcAft>
        <a:spcPct val="0"/>
      </a:spcAft>
      <a:defRPr sz="2000" kern="1200">
        <a:solidFill>
          <a:srgbClr val="414141"/>
        </a:solidFill>
        <a:latin typeface="Gill Sans Light"/>
        <a:ea typeface="ヒラギノ角ゴ ProN W3"/>
        <a:cs typeface="Arial" pitchFamily="34" charset="0"/>
        <a:sym typeface="Gill Sans Light"/>
      </a:defRPr>
    </a:lvl5pPr>
    <a:lvl6pPr marL="2286000" algn="l" defTabSz="914400" rtl="0" eaLnBrk="1" latinLnBrk="0" hangingPunct="1">
      <a:defRPr sz="2000" kern="1200">
        <a:solidFill>
          <a:srgbClr val="414141"/>
        </a:solidFill>
        <a:latin typeface="Gill Sans Light"/>
        <a:ea typeface="ヒラギノ角ゴ ProN W3"/>
        <a:cs typeface="Arial" pitchFamily="34" charset="0"/>
        <a:sym typeface="Gill Sans Light"/>
      </a:defRPr>
    </a:lvl6pPr>
    <a:lvl7pPr marL="2743200" algn="l" defTabSz="914400" rtl="0" eaLnBrk="1" latinLnBrk="0" hangingPunct="1">
      <a:defRPr sz="2000" kern="1200">
        <a:solidFill>
          <a:srgbClr val="414141"/>
        </a:solidFill>
        <a:latin typeface="Gill Sans Light"/>
        <a:ea typeface="ヒラギノ角ゴ ProN W3"/>
        <a:cs typeface="Arial" pitchFamily="34" charset="0"/>
        <a:sym typeface="Gill Sans Light"/>
      </a:defRPr>
    </a:lvl7pPr>
    <a:lvl8pPr marL="3200400" algn="l" defTabSz="914400" rtl="0" eaLnBrk="1" latinLnBrk="0" hangingPunct="1">
      <a:defRPr sz="2000" kern="1200">
        <a:solidFill>
          <a:srgbClr val="414141"/>
        </a:solidFill>
        <a:latin typeface="Gill Sans Light"/>
        <a:ea typeface="ヒラギノ角ゴ ProN W3"/>
        <a:cs typeface="Arial" pitchFamily="34" charset="0"/>
        <a:sym typeface="Gill Sans Light"/>
      </a:defRPr>
    </a:lvl8pPr>
    <a:lvl9pPr marL="3657600" algn="l" defTabSz="914400" rtl="0" eaLnBrk="1" latinLnBrk="0" hangingPunct="1">
      <a:defRPr sz="2000" kern="1200">
        <a:solidFill>
          <a:srgbClr val="414141"/>
        </a:solidFill>
        <a:latin typeface="Gill Sans Light"/>
        <a:ea typeface="ヒラギノ角ゴ ProN W3"/>
        <a:cs typeface="Arial" pitchFamily="34" charset="0"/>
        <a:sym typeface="Gill Sans Light"/>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98" autoAdjust="0"/>
    <p:restoredTop sz="59196" autoAdjust="0"/>
  </p:normalViewPr>
  <p:slideViewPr>
    <p:cSldViewPr>
      <p:cViewPr varScale="1">
        <p:scale>
          <a:sx n="54" d="100"/>
          <a:sy n="54" d="100"/>
        </p:scale>
        <p:origin x="1598" y="5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
          <p:cNvSpPr>
            <a:spLocks noGrp="1" noRot="1" noChangeAspect="1" noChangeArrowheads="1" noTextEdit="1"/>
          </p:cNvSpPr>
          <p:nvPr>
            <p:ph type="sldImg"/>
          </p:nvPr>
        </p:nvSpPr>
        <p:spPr bwMode="auto">
          <a:xfrm>
            <a:off x="417513" y="701675"/>
            <a:ext cx="6242050" cy="35115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698" name="Rectangle 2"/>
          <p:cNvSpPr>
            <a:spLocks noGrp="1" noChangeArrowheads="1"/>
          </p:cNvSpPr>
          <p:nvPr>
            <p:ph type="body" sz="quarter" idx="1"/>
          </p:nvPr>
        </p:nvSpPr>
        <p:spPr bwMode="auto">
          <a:xfrm>
            <a:off x="707708" y="4447461"/>
            <a:ext cx="5661660" cy="4213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vert="horz" wrap="square" lIns="93936" tIns="46968" rIns="93936" bIns="4696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3789659031"/>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Gill Sans Light" charset="0"/>
        <a:ea typeface="+mn-ea"/>
        <a:cs typeface="+mn-cs"/>
      </a:defRPr>
    </a:lvl1pPr>
    <a:lvl2pPr marL="457200" algn="l" rtl="0" eaLnBrk="0" fontAlgn="base" hangingPunct="0">
      <a:spcBef>
        <a:spcPct val="0"/>
      </a:spcBef>
      <a:spcAft>
        <a:spcPct val="0"/>
      </a:spcAft>
      <a:defRPr sz="1200" kern="1200">
        <a:solidFill>
          <a:schemeClr val="tx1"/>
        </a:solidFill>
        <a:latin typeface="Gill Sans Light" charset="0"/>
        <a:ea typeface="+mn-ea"/>
        <a:cs typeface="+mn-cs"/>
      </a:defRPr>
    </a:lvl2pPr>
    <a:lvl3pPr marL="914400" algn="l" rtl="0" eaLnBrk="0" fontAlgn="base" hangingPunct="0">
      <a:spcBef>
        <a:spcPct val="0"/>
      </a:spcBef>
      <a:spcAft>
        <a:spcPct val="0"/>
      </a:spcAft>
      <a:defRPr sz="1200" kern="1200">
        <a:solidFill>
          <a:schemeClr val="tx1"/>
        </a:solidFill>
        <a:latin typeface="Gill Sans Light" charset="0"/>
        <a:ea typeface="+mn-ea"/>
        <a:cs typeface="+mn-cs"/>
      </a:defRPr>
    </a:lvl3pPr>
    <a:lvl4pPr marL="1371600" algn="l" rtl="0" eaLnBrk="0" fontAlgn="base" hangingPunct="0">
      <a:spcBef>
        <a:spcPct val="0"/>
      </a:spcBef>
      <a:spcAft>
        <a:spcPct val="0"/>
      </a:spcAft>
      <a:defRPr sz="1200" kern="1200">
        <a:solidFill>
          <a:schemeClr val="tx1"/>
        </a:solidFill>
        <a:latin typeface="Gill Sans Light" charset="0"/>
        <a:ea typeface="+mn-ea"/>
        <a:cs typeface="+mn-cs"/>
      </a:defRPr>
    </a:lvl4pPr>
    <a:lvl5pPr marL="1828800" algn="l" rtl="0" eaLnBrk="0" fontAlgn="base" hangingPunct="0">
      <a:spcBef>
        <a:spcPct val="0"/>
      </a:spcBef>
      <a:spcAft>
        <a:spcPct val="0"/>
      </a:spcAft>
      <a:defRPr sz="1200" kern="1200">
        <a:solidFill>
          <a:schemeClr val="tx1"/>
        </a:solidFill>
        <a:latin typeface="Gill Sans Light"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527017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a:t>Finally, leadership and staff at all levels in a </a:t>
            </a:r>
            <a:r>
              <a:rPr lang="en-US" dirty="0" smtClean="0"/>
              <a:t>credit union </a:t>
            </a:r>
            <a:r>
              <a:rPr lang="en-US" dirty="0"/>
              <a:t>should understand that they are not simply generating reports for the sake of compliance, but rather recognize the purpose that BSA reports serve and how the information is used. The reporting and the transparency that </a:t>
            </a:r>
            <a:r>
              <a:rPr lang="en-US" dirty="0" smtClean="0"/>
              <a:t>credit unions </a:t>
            </a:r>
            <a:r>
              <a:rPr lang="en-US" dirty="0"/>
              <a:t>provide under </a:t>
            </a:r>
            <a:r>
              <a:rPr lang="en-US" dirty="0" err="1"/>
              <a:t>FinCEN’s</a:t>
            </a:r>
            <a:r>
              <a:rPr lang="en-US" dirty="0"/>
              <a:t> regulations result in some of the most important information available to law enforcement and others safeguarding the nation. It is used to confront serious threats, including terrorist organizations, rogue nations, weapons of mass destruction (WMD) proliferators, foreign corrupt ion and, increasingly, some cyber related threats. The reporting that </a:t>
            </a:r>
            <a:r>
              <a:rPr lang="en-US" dirty="0" smtClean="0"/>
              <a:t>credit union </a:t>
            </a:r>
            <a:r>
              <a:rPr lang="en-US" dirty="0"/>
              <a:t>s provide also assists in the fight against transnational criminal organizations including those involved in drug trafficking and massive fraud schemes targeting the U.S. government, our businesses and our people. </a:t>
            </a:r>
          </a:p>
        </p:txBody>
      </p:sp>
    </p:spTree>
    <p:extLst>
      <p:ext uri="{BB962C8B-B14F-4D97-AF65-F5344CB8AC3E}">
        <p14:creationId xmlns:p14="http://schemas.microsoft.com/office/powerpoint/2010/main" val="17898634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a:t>The reporting that </a:t>
            </a:r>
            <a:r>
              <a:rPr lang="en-US" dirty="0" smtClean="0"/>
              <a:t>credit unions </a:t>
            </a:r>
            <a:r>
              <a:rPr lang="en-US" dirty="0"/>
              <a:t>provide is used to: </a:t>
            </a:r>
          </a:p>
          <a:p>
            <a:endParaRPr lang="en-US" dirty="0"/>
          </a:p>
          <a:p>
            <a:r>
              <a:rPr lang="en-US" dirty="0"/>
              <a:t>• </a:t>
            </a:r>
            <a:r>
              <a:rPr lang="en-US" b="1" dirty="0"/>
              <a:t>Serve as tips to initiate investigations: </a:t>
            </a:r>
            <a:r>
              <a:rPr lang="en-US" dirty="0"/>
              <a:t>BSA reports contribute critical information that is routinely analyzed, resulting in the identification of suspected criminal activity and the initiation of investigations. For instance, approximately 100 SAR review teams across the country bring together investigators and prosecutors from different governmental agencies to review reports related to their geographic area of responsibility and use the information </a:t>
            </a:r>
            <a:r>
              <a:rPr lang="en-US" dirty="0" smtClean="0"/>
              <a:t>to </a:t>
            </a:r>
            <a:r>
              <a:rPr lang="en-US" dirty="0"/>
              <a:t>initiate criminal investigations, where appropriate. </a:t>
            </a:r>
          </a:p>
          <a:p>
            <a:endParaRPr lang="en-US" dirty="0"/>
          </a:p>
          <a:p>
            <a:r>
              <a:rPr lang="en-US" dirty="0"/>
              <a:t>• </a:t>
            </a:r>
            <a:r>
              <a:rPr lang="en-US" dirty="0" smtClean="0"/>
              <a:t>Reports may also be used to </a:t>
            </a:r>
            <a:r>
              <a:rPr lang="en-US" b="1" dirty="0" smtClean="0"/>
              <a:t>Expand </a:t>
            </a:r>
            <a:r>
              <a:rPr lang="en-US" b="1" dirty="0"/>
              <a:t>existing investigations: </a:t>
            </a:r>
            <a:r>
              <a:rPr lang="en-US" dirty="0"/>
              <a:t>The reporting aids in expanding the scope of ongoing investigations by pointing to the identities of previously unknown subjects, exposing accounts and hidden financial relationships, or revealing other information such as common addresses or phone numbers that connect seemingly unrelated participants in a criminal or terrorist organization and, in some cases, even confirming the location of suspects. Nearly 11,000 federal, state and local law enforcement and regulatory users conduct roughly 30,000 searches per day of the reporting using </a:t>
            </a:r>
            <a:r>
              <a:rPr lang="en-US" dirty="0" err="1"/>
              <a:t>FinCEN’s</a:t>
            </a:r>
            <a:r>
              <a:rPr lang="en-US" dirty="0"/>
              <a:t> information technology tool for making queries about known subjects. </a:t>
            </a:r>
          </a:p>
          <a:p>
            <a:endParaRPr lang="en-US" dirty="0"/>
          </a:p>
          <a:p>
            <a:r>
              <a:rPr lang="en-US" dirty="0"/>
              <a:t>• </a:t>
            </a:r>
            <a:r>
              <a:rPr lang="en-US" dirty="0" smtClean="0"/>
              <a:t>The</a:t>
            </a:r>
            <a:r>
              <a:rPr lang="en-US" baseline="0" dirty="0" smtClean="0"/>
              <a:t> information credit unions report also </a:t>
            </a:r>
            <a:r>
              <a:rPr lang="en-US" b="1" dirty="0" smtClean="0"/>
              <a:t>Promote </a:t>
            </a:r>
            <a:r>
              <a:rPr lang="en-US" b="1" dirty="0"/>
              <a:t>international information exchange: </a:t>
            </a:r>
            <a:r>
              <a:rPr lang="en-US" dirty="0"/>
              <a:t>The Egmont Group has developed mechanisms for the rapid exchange of sensitive information between 146 Financial Intelligence Units (FIUs) around the world. In </a:t>
            </a:r>
            <a:r>
              <a:rPr lang="en-US" dirty="0" smtClean="0"/>
              <a:t>2014</a:t>
            </a:r>
            <a:r>
              <a:rPr lang="en-US" dirty="0"/>
              <a:t>, based on current trends, it is estimated that </a:t>
            </a:r>
            <a:r>
              <a:rPr lang="en-US" dirty="0" err="1"/>
              <a:t>FinCEN</a:t>
            </a:r>
            <a:r>
              <a:rPr lang="en-US" dirty="0"/>
              <a:t> will receive approximately 1,300 incoming Egmont requests from foreign FIUs seeking information derived from BSA reporting and make approximately 700 outgoing Egmont requests on behalf of U.S. law enforcement agencies seeking similar information from foreign FIUs. </a:t>
            </a:r>
          </a:p>
          <a:p>
            <a:endParaRPr lang="en-US" dirty="0"/>
          </a:p>
          <a:p>
            <a:r>
              <a:rPr lang="en-US" dirty="0" smtClean="0"/>
              <a:t>And finally,</a:t>
            </a:r>
            <a:r>
              <a:rPr lang="en-US" baseline="0" dirty="0" smtClean="0"/>
              <a:t> the reports credit unions provide help</a:t>
            </a:r>
            <a:r>
              <a:rPr lang="en-US" dirty="0" smtClean="0"/>
              <a:t> </a:t>
            </a:r>
            <a:r>
              <a:rPr lang="en-US" b="1" dirty="0"/>
              <a:t>Identify significant relationships, trends and patterns: </a:t>
            </a:r>
            <a:r>
              <a:rPr lang="en-US" dirty="0"/>
              <a:t>BSA reports unmask the relationships between illicit actors and their financing networks, enabling law enforcement to target the underlying conduct of concern, and to use forfeiture and sanctions to disrupt their ability to operate and finance their illicit conduct. BSA reports also reveal trends and patterns on criminal, terrorist and other emerging threats that enable law enforcement to focus limited resources. </a:t>
            </a:r>
          </a:p>
        </p:txBody>
      </p:sp>
    </p:spTree>
    <p:extLst>
      <p:ext uri="{BB962C8B-B14F-4D97-AF65-F5344CB8AC3E}">
        <p14:creationId xmlns:p14="http://schemas.microsoft.com/office/powerpoint/2010/main" val="1877564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smtClean="0"/>
              <a:t>This</a:t>
            </a:r>
            <a:r>
              <a:rPr lang="en-US" baseline="0" dirty="0" smtClean="0"/>
              <a:t> quote from the guidance really stresses how important it is to explain the reason for the Bank Secrecy Act.  The work credit unions do to support BSA efforts are noble and should be emphasized in ongoing training.  Since training is required on an annual basis, it’s a good time to see how your program may be enhanced keeping this quote in mind.  Now let’s talk about next steps your can take…</a:t>
            </a:r>
            <a:endParaRPr lang="en-US" dirty="0"/>
          </a:p>
        </p:txBody>
      </p:sp>
    </p:spTree>
    <p:extLst>
      <p:ext uri="{BB962C8B-B14F-4D97-AF65-F5344CB8AC3E}">
        <p14:creationId xmlns:p14="http://schemas.microsoft.com/office/powerpoint/2010/main" val="3393108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smtClean="0"/>
              <a:t>This</a:t>
            </a:r>
            <a:r>
              <a:rPr lang="en-US" baseline="0" dirty="0" smtClean="0"/>
              <a:t> guidance sets the stage for discussing how your credit union can promote a culture of compliance.  Here are some steps to consider:</a:t>
            </a:r>
          </a:p>
          <a:p>
            <a:endParaRPr lang="en-US" baseline="0" dirty="0" smtClean="0"/>
          </a:p>
          <a:p>
            <a:r>
              <a:rPr lang="en-US" baseline="0" dirty="0" smtClean="0"/>
              <a:t>Share this guidance with key leaders in your credit union.</a:t>
            </a:r>
          </a:p>
          <a:p>
            <a:endParaRPr lang="en-US" baseline="0" dirty="0" smtClean="0"/>
          </a:p>
          <a:p>
            <a:r>
              <a:rPr lang="en-US" baseline="0" dirty="0" smtClean="0"/>
              <a:t>Review your training materials to ensure they are tailored to each trainee’s role.</a:t>
            </a:r>
          </a:p>
          <a:p>
            <a:endParaRPr lang="en-US" baseline="0" dirty="0" smtClean="0"/>
          </a:p>
          <a:p>
            <a:r>
              <a:rPr lang="en-US" baseline="0" dirty="0" smtClean="0"/>
              <a:t>Make sure you include the “why” behind as BSA as well as the importance of the reports generated.</a:t>
            </a:r>
          </a:p>
          <a:p>
            <a:endParaRPr lang="en-US" baseline="0" dirty="0" smtClean="0"/>
          </a:p>
          <a:p>
            <a:r>
              <a:rPr lang="en-US" baseline="0" dirty="0" smtClean="0"/>
              <a:t>Think about how you can broaden these concepts into other areas of compliance.</a:t>
            </a:r>
            <a:endParaRPr lang="en-US" dirty="0"/>
          </a:p>
        </p:txBody>
      </p:sp>
    </p:spTree>
    <p:extLst>
      <p:ext uri="{BB962C8B-B14F-4D97-AF65-F5344CB8AC3E}">
        <p14:creationId xmlns:p14="http://schemas.microsoft.com/office/powerpoint/2010/main" val="29402010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smtClean="0"/>
              <a:t>If you liked to learn more,</a:t>
            </a:r>
            <a:r>
              <a:rPr lang="en-US" baseline="0" dirty="0" smtClean="0"/>
              <a:t> here are some additional resources to consider.</a:t>
            </a:r>
            <a:endParaRPr lang="en-US" dirty="0"/>
          </a:p>
        </p:txBody>
      </p:sp>
    </p:spTree>
    <p:extLst>
      <p:ext uri="{BB962C8B-B14F-4D97-AF65-F5344CB8AC3E}">
        <p14:creationId xmlns:p14="http://schemas.microsoft.com/office/powerpoint/2010/main" val="11503325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46977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smtClean="0"/>
              <a:t>The</a:t>
            </a:r>
            <a:r>
              <a:rPr lang="en-US" baseline="0" dirty="0" smtClean="0"/>
              <a:t> August guidance from </a:t>
            </a:r>
            <a:r>
              <a:rPr lang="en-US" baseline="0" dirty="0" err="1" smtClean="0"/>
              <a:t>FinCEN</a:t>
            </a:r>
            <a:r>
              <a:rPr lang="en-US" baseline="0" dirty="0" smtClean="0"/>
              <a:t> stemmed from shortcomings that have triggered both civil and criminal enforcement actions.  This advisory further highlighted the importance of a strong culture of BSA/AML compliance.  It specifically notes that senior management, leaders and owners of all </a:t>
            </a:r>
            <a:r>
              <a:rPr lang="en-US" baseline="0" dirty="0" smtClean="0"/>
              <a:t>credit unions </a:t>
            </a:r>
            <a:r>
              <a:rPr lang="en-US" baseline="0" dirty="0" smtClean="0"/>
              <a:t>subject to its regulations should heed this guidance regardless of size or industry sector.  Let’s look at the </a:t>
            </a:r>
            <a:r>
              <a:rPr lang="en-US" baseline="0" dirty="0" smtClean="0"/>
              <a:t>key elements included in this document.</a:t>
            </a:r>
            <a:endParaRPr lang="en-US" dirty="0"/>
          </a:p>
        </p:txBody>
      </p:sp>
    </p:spTree>
    <p:extLst>
      <p:ext uri="{BB962C8B-B14F-4D97-AF65-F5344CB8AC3E}">
        <p14:creationId xmlns:p14="http://schemas.microsoft.com/office/powerpoint/2010/main" val="2262991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smtClean="0"/>
              <a:t>A</a:t>
            </a:r>
            <a:r>
              <a:rPr lang="en-US" baseline="0" dirty="0" smtClean="0"/>
              <a:t> culture of compliance was always implied when it came to BSA.  However, as recent enforcement action has shown, these lessons were not always embraced.  </a:t>
            </a:r>
            <a:r>
              <a:rPr lang="en-US" baseline="0" dirty="0" err="1" smtClean="0"/>
              <a:t>FinCEN’s</a:t>
            </a:r>
            <a:r>
              <a:rPr lang="en-US" baseline="0" dirty="0" smtClean="0"/>
              <a:t> advisory is a great reminder to leaders of credit unions.</a:t>
            </a:r>
          </a:p>
          <a:p>
            <a:endParaRPr lang="en-US" baseline="0" dirty="0" smtClean="0"/>
          </a:p>
          <a:p>
            <a:r>
              <a:rPr lang="en-US" baseline="0" dirty="0" smtClean="0"/>
              <a:t>Keep </a:t>
            </a:r>
            <a:r>
              <a:rPr lang="en-US" baseline="0" dirty="0" smtClean="0"/>
              <a:t>in </a:t>
            </a:r>
            <a:r>
              <a:rPr lang="en-US" baseline="0" dirty="0" smtClean="0"/>
              <a:t>mind, </a:t>
            </a:r>
            <a:r>
              <a:rPr lang="en-US" baseline="0" dirty="0" smtClean="0"/>
              <a:t>this advisory does not change any existing expectations or obligations under BSA.  It merely highlights and reinforces some important lessons to enhance your BSA compliance.  Here are the 6 key areas we will discuss in more detail in the following slides.  </a:t>
            </a:r>
            <a:endParaRPr lang="en-US" baseline="0" dirty="0" smtClean="0"/>
          </a:p>
          <a:p>
            <a:endParaRPr lang="en-US" baseline="0" dirty="0" smtClean="0"/>
          </a:p>
          <a:p>
            <a:r>
              <a:rPr lang="en-US" baseline="0" dirty="0" smtClean="0"/>
              <a:t>Credit unions can strengthen their </a:t>
            </a:r>
            <a:r>
              <a:rPr lang="en-US" baseline="0" dirty="0" smtClean="0"/>
              <a:t>BSA Compliance Culture by ensuring that:  </a:t>
            </a:r>
          </a:p>
          <a:p>
            <a:pPr marL="176131" indent="-176131">
              <a:buFont typeface="Arial" panose="020B0604020202020204" pitchFamily="34" charset="0"/>
              <a:buChar char="•"/>
            </a:pPr>
            <a:r>
              <a:rPr lang="en-US" dirty="0"/>
              <a:t>Its leadership </a:t>
            </a:r>
            <a:r>
              <a:rPr lang="en-US" dirty="0" smtClean="0"/>
              <a:t>actively </a:t>
            </a:r>
            <a:r>
              <a:rPr lang="en-US" dirty="0"/>
              <a:t>supports and understands compliance efforts;</a:t>
            </a:r>
          </a:p>
          <a:p>
            <a:pPr marL="176131" indent="-176131">
              <a:buFont typeface="Arial" panose="020B0604020202020204" pitchFamily="34" charset="0"/>
              <a:buChar char="•"/>
            </a:pPr>
            <a:r>
              <a:rPr lang="en-US" dirty="0"/>
              <a:t>Efforts to manage and mitigate BSA/AML deficiencies and risks are not compromised by revenue interests;</a:t>
            </a:r>
          </a:p>
          <a:p>
            <a:pPr marL="176131" indent="-176131">
              <a:buFont typeface="Arial" panose="020B0604020202020204" pitchFamily="34" charset="0"/>
              <a:buChar char="•"/>
            </a:pPr>
            <a:r>
              <a:rPr lang="en-US" dirty="0"/>
              <a:t>Relevant information from the various departments within the organization is shared with compliance staff to further BSA/AML efforts;</a:t>
            </a:r>
          </a:p>
          <a:p>
            <a:pPr marL="176131" indent="-176131">
              <a:buFont typeface="Arial" panose="020B0604020202020204" pitchFamily="34" charset="0"/>
              <a:buChar char="•"/>
            </a:pPr>
            <a:r>
              <a:rPr lang="en-US" dirty="0"/>
              <a:t>The </a:t>
            </a:r>
            <a:r>
              <a:rPr lang="en-US" dirty="0" smtClean="0"/>
              <a:t>credit</a:t>
            </a:r>
            <a:r>
              <a:rPr lang="en-US" baseline="0" dirty="0" smtClean="0"/>
              <a:t> union </a:t>
            </a:r>
            <a:r>
              <a:rPr lang="en-US" dirty="0" smtClean="0"/>
              <a:t>devotes </a:t>
            </a:r>
            <a:r>
              <a:rPr lang="en-US" dirty="0"/>
              <a:t>adequate resources to its compliance function;</a:t>
            </a:r>
          </a:p>
          <a:p>
            <a:pPr marL="176131" indent="-176131">
              <a:buFont typeface="Arial" panose="020B0604020202020204" pitchFamily="34" charset="0"/>
              <a:buChar char="•"/>
            </a:pPr>
            <a:r>
              <a:rPr lang="en-US" dirty="0"/>
              <a:t>The compliance program is effective, by among other things, ensuring it is tested by an independent and competent party; and</a:t>
            </a:r>
          </a:p>
          <a:p>
            <a:pPr marL="176131" indent="-176131">
              <a:buFont typeface="Arial" panose="020B0604020202020204" pitchFamily="34" charset="0"/>
              <a:buChar char="•"/>
            </a:pPr>
            <a:r>
              <a:rPr lang="en-US" dirty="0"/>
              <a:t>Its leadership and staff understand the purpose of its BSA/AML efforts and how its reporting is used.</a:t>
            </a:r>
          </a:p>
          <a:p>
            <a:endParaRPr lang="en-US" dirty="0"/>
          </a:p>
          <a:p>
            <a:r>
              <a:rPr lang="en-US" dirty="0" smtClean="0"/>
              <a:t>Let’s talk in more detail about each of these six points…</a:t>
            </a:r>
            <a:endParaRPr lang="en-US" dirty="0"/>
          </a:p>
        </p:txBody>
      </p:sp>
    </p:spTree>
    <p:extLst>
      <p:ext uri="{BB962C8B-B14F-4D97-AF65-F5344CB8AC3E}">
        <p14:creationId xmlns:p14="http://schemas.microsoft.com/office/powerpoint/2010/main" val="3425442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pPr defTabSz="939363"/>
            <a:r>
              <a:rPr lang="en-US" dirty="0" smtClean="0"/>
              <a:t>Leadership is responsible for performance in </a:t>
            </a:r>
            <a:r>
              <a:rPr lang="en-US" b="1" dirty="0" smtClean="0"/>
              <a:t>all</a:t>
            </a:r>
            <a:r>
              <a:rPr lang="en-US" dirty="0" smtClean="0"/>
              <a:t> areas of the institution including compliance with the BSA.  </a:t>
            </a:r>
          </a:p>
          <a:p>
            <a:r>
              <a:rPr lang="en-US" dirty="0" smtClean="0"/>
              <a:t>Leadership may include:  Board of Directors, Senior and Executive Management, Owners and Operators. </a:t>
            </a:r>
          </a:p>
          <a:p>
            <a:endParaRPr lang="en-US" dirty="0" smtClean="0"/>
          </a:p>
          <a:p>
            <a:r>
              <a:rPr lang="en-US" dirty="0" smtClean="0"/>
              <a:t>For a BSA/AML compliance program to be effective, it should have:</a:t>
            </a:r>
          </a:p>
          <a:p>
            <a:pPr lvl="1"/>
            <a:r>
              <a:rPr lang="en-US" dirty="0" smtClean="0"/>
              <a:t>Demonstrable support of the leadership.</a:t>
            </a:r>
          </a:p>
          <a:p>
            <a:pPr lvl="1"/>
            <a:r>
              <a:rPr lang="en-US" dirty="0" smtClean="0"/>
              <a:t>Periodic training for leaders that is </a:t>
            </a:r>
            <a:r>
              <a:rPr lang="en-US" i="1" dirty="0" smtClean="0"/>
              <a:t>tailored to their roles</a:t>
            </a:r>
            <a:r>
              <a:rPr lang="en-US" dirty="0" smtClean="0"/>
              <a:t>.</a:t>
            </a:r>
          </a:p>
          <a:p>
            <a:pPr lvl="1"/>
            <a:r>
              <a:rPr lang="en-US" dirty="0" smtClean="0"/>
              <a:t>Leaders with appropriate understanding of obligations and compliance in order to make informed decisions relating to the allocation of resources.</a:t>
            </a:r>
          </a:p>
          <a:p>
            <a:pPr lvl="1"/>
            <a:r>
              <a:rPr lang="en-US" dirty="0" smtClean="0"/>
              <a:t>And ongoing </a:t>
            </a:r>
            <a:r>
              <a:rPr lang="en-US" dirty="0" smtClean="0"/>
              <a:t>communication on the state of compliance within the institution.</a:t>
            </a:r>
          </a:p>
          <a:p>
            <a:pPr lvl="1"/>
            <a:endParaRPr lang="en-US" dirty="0" smtClean="0"/>
          </a:p>
          <a:p>
            <a:pPr defTabSz="939363"/>
            <a:endParaRPr lang="en-US" dirty="0" smtClean="0"/>
          </a:p>
          <a:p>
            <a:endParaRPr lang="en-US" dirty="0"/>
          </a:p>
        </p:txBody>
      </p:sp>
    </p:spTree>
    <p:extLst>
      <p:ext uri="{BB962C8B-B14F-4D97-AF65-F5344CB8AC3E}">
        <p14:creationId xmlns:p14="http://schemas.microsoft.com/office/powerpoint/2010/main" val="2857855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a:t>Compliance should not be compromised by revenue interests</a:t>
            </a:r>
          </a:p>
          <a:p>
            <a:endParaRPr lang="en-US" dirty="0"/>
          </a:p>
          <a:p>
            <a:pPr marL="176131" indent="-176131">
              <a:buFont typeface="Arial" panose="020B0604020202020204" pitchFamily="34" charset="0"/>
              <a:buChar char="•"/>
            </a:pPr>
            <a:r>
              <a:rPr lang="en-US" dirty="0"/>
              <a:t>Compliance staff should be empowered with sufficient authority and autonomy to implement </a:t>
            </a:r>
            <a:r>
              <a:rPr lang="en-US" dirty="0" smtClean="0"/>
              <a:t>a</a:t>
            </a:r>
            <a:r>
              <a:rPr lang="en-US" baseline="0" dirty="0" smtClean="0"/>
              <a:t> credit union’s </a:t>
            </a:r>
            <a:r>
              <a:rPr lang="en-US" dirty="0" smtClean="0"/>
              <a:t>AML </a:t>
            </a:r>
            <a:r>
              <a:rPr lang="en-US" dirty="0"/>
              <a:t>program. </a:t>
            </a:r>
          </a:p>
          <a:p>
            <a:pPr marL="176131" indent="-176131">
              <a:buFont typeface="Arial" panose="020B0604020202020204" pitchFamily="34" charset="0"/>
              <a:buChar char="•"/>
            </a:pPr>
            <a:r>
              <a:rPr lang="en-US" dirty="0" smtClean="0"/>
              <a:t>A credit union’s interest </a:t>
            </a:r>
            <a:r>
              <a:rPr lang="en-US" dirty="0"/>
              <a:t>in revenue should not compromise efforts to effectively manage and mitigate BSA/AML deficiencies and risks, including </a:t>
            </a:r>
            <a:r>
              <a:rPr lang="en-US" dirty="0" smtClean="0"/>
              <a:t>submission </a:t>
            </a:r>
            <a:r>
              <a:rPr lang="en-US" dirty="0"/>
              <a:t>of appropriate and accurate reports to </a:t>
            </a:r>
            <a:r>
              <a:rPr lang="en-US" dirty="0" err="1"/>
              <a:t>FinCEN</a:t>
            </a:r>
            <a:r>
              <a:rPr lang="en-US" dirty="0"/>
              <a:t>. </a:t>
            </a:r>
          </a:p>
          <a:p>
            <a:pPr marL="176131" indent="-176131">
              <a:buFont typeface="Arial" panose="020B0604020202020204" pitchFamily="34" charset="0"/>
              <a:buChar char="•"/>
            </a:pPr>
            <a:r>
              <a:rPr lang="en-US" dirty="0"/>
              <a:t>An effective governance structure should allow for the BSA/AML compliance function to work independently and to take any appropriate actions to address and mitigate any risks that may arise from </a:t>
            </a:r>
            <a:r>
              <a:rPr lang="en-US" dirty="0" smtClean="0"/>
              <a:t>a credit</a:t>
            </a:r>
            <a:r>
              <a:rPr lang="en-US" baseline="0" dirty="0" smtClean="0"/>
              <a:t> union</a:t>
            </a:r>
            <a:r>
              <a:rPr lang="en-US" dirty="0" smtClean="0"/>
              <a:t> </a:t>
            </a:r>
            <a:r>
              <a:rPr lang="en-US" dirty="0"/>
              <a:t>and to file any necessary reports, such as Suspicious Activity Reports (SARs). </a:t>
            </a:r>
          </a:p>
          <a:p>
            <a:endParaRPr lang="en-US" dirty="0"/>
          </a:p>
        </p:txBody>
      </p:sp>
    </p:spTree>
    <p:extLst>
      <p:ext uri="{BB962C8B-B14F-4D97-AF65-F5344CB8AC3E}">
        <p14:creationId xmlns:p14="http://schemas.microsoft.com/office/powerpoint/2010/main" val="1599343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a:t>Several recent enforcement actions noted that the subject institution had relevant information in its possession that </a:t>
            </a:r>
            <a:r>
              <a:rPr lang="en-US" dirty="0" smtClean="0"/>
              <a:t>was </a:t>
            </a:r>
            <a:r>
              <a:rPr lang="en-US" dirty="0"/>
              <a:t>not made available to BSA/AML compliance staff. </a:t>
            </a:r>
          </a:p>
          <a:p>
            <a:endParaRPr lang="en-US" dirty="0"/>
          </a:p>
          <a:p>
            <a:r>
              <a:rPr lang="en-US" dirty="0"/>
              <a:t>This may have resulted from a lack of an appropriate mechanism for sharing information, a lack of appreciation of the significance or relevance of the information to BSA/AML compliance or an intentional decision to prevent compliance officers or staff from having access to the information. </a:t>
            </a:r>
          </a:p>
          <a:p>
            <a:endParaRPr lang="en-US" dirty="0"/>
          </a:p>
          <a:p>
            <a:r>
              <a:rPr lang="en-US" dirty="0"/>
              <a:t>There is information in various departments within a </a:t>
            </a:r>
            <a:r>
              <a:rPr lang="en-US" dirty="0" smtClean="0"/>
              <a:t>credit union </a:t>
            </a:r>
            <a:r>
              <a:rPr lang="en-US" dirty="0"/>
              <a:t>that may be useful and should be shared with the compliance staff. </a:t>
            </a:r>
          </a:p>
          <a:p>
            <a:endParaRPr lang="en-US" dirty="0"/>
          </a:p>
          <a:p>
            <a:r>
              <a:rPr lang="en-US" dirty="0"/>
              <a:t>For example, </a:t>
            </a:r>
            <a:r>
              <a:rPr lang="en-US" dirty="0" smtClean="0"/>
              <a:t>information </a:t>
            </a:r>
            <a:r>
              <a:rPr lang="en-US" dirty="0"/>
              <a:t>developed by those in the organization combating and preventing fraud could also assist a </a:t>
            </a:r>
            <a:r>
              <a:rPr lang="en-US" dirty="0" smtClean="0"/>
              <a:t>credit</a:t>
            </a:r>
            <a:r>
              <a:rPr lang="en-US" baseline="0" dirty="0" smtClean="0"/>
              <a:t> union</a:t>
            </a:r>
            <a:r>
              <a:rPr lang="en-US" dirty="0" smtClean="0"/>
              <a:t> </a:t>
            </a:r>
            <a:r>
              <a:rPr lang="en-US" dirty="0"/>
              <a:t>in complying with its BSA/AML obligations. Similarly, </a:t>
            </a:r>
            <a:r>
              <a:rPr lang="en-US" dirty="0" smtClean="0"/>
              <a:t>credit union</a:t>
            </a:r>
            <a:r>
              <a:rPr lang="en-US" baseline="0" dirty="0" smtClean="0"/>
              <a:t> management</a:t>
            </a:r>
            <a:r>
              <a:rPr lang="en-US" dirty="0" smtClean="0"/>
              <a:t> </a:t>
            </a:r>
            <a:r>
              <a:rPr lang="en-US" dirty="0"/>
              <a:t>should alert compliance </a:t>
            </a:r>
            <a:r>
              <a:rPr lang="en-US" dirty="0" smtClean="0"/>
              <a:t>to </a:t>
            </a:r>
            <a:r>
              <a:rPr lang="en-US" dirty="0"/>
              <a:t>subpoenas received issued by government agencies to trigger reviews of related customers’ risk ratings and account activity for suspicious transactions. </a:t>
            </a:r>
            <a:endParaRPr lang="en-US" dirty="0" smtClean="0"/>
          </a:p>
          <a:p>
            <a:endParaRPr lang="en-US" dirty="0"/>
          </a:p>
          <a:p>
            <a:r>
              <a:rPr lang="en-US" dirty="0"/>
              <a:t>Likewise, information sharing between financial institutions can often result in a more comprehensive picture of suspicious activity and more useful reporting to law enforcement.</a:t>
            </a:r>
          </a:p>
        </p:txBody>
      </p:sp>
    </p:spTree>
    <p:extLst>
      <p:ext uri="{BB962C8B-B14F-4D97-AF65-F5344CB8AC3E}">
        <p14:creationId xmlns:p14="http://schemas.microsoft.com/office/powerpoint/2010/main" val="4226835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a:t>A required element of any BSA/AML compliance program is the designation of an individual responsible for coordinating and monitoring day-to-day </a:t>
            </a:r>
            <a:r>
              <a:rPr lang="en-US" dirty="0" smtClean="0"/>
              <a:t>compliance. </a:t>
            </a:r>
            <a:r>
              <a:rPr lang="en-US" dirty="0"/>
              <a:t>The individual should be knowledgeable of the BSA and have sufficient authority to administer the program. </a:t>
            </a:r>
            <a:r>
              <a:rPr lang="en-US" dirty="0" smtClean="0"/>
              <a:t>  This is not a new element, as BSA has always</a:t>
            </a:r>
            <a:r>
              <a:rPr lang="en-US" baseline="0" dirty="0" smtClean="0"/>
              <a:t> required this.  In fact your BSA policy notes who you have given this important role to in your credit union.</a:t>
            </a:r>
            <a:endParaRPr lang="en-US" dirty="0"/>
          </a:p>
          <a:p>
            <a:endParaRPr lang="en-US" dirty="0"/>
          </a:p>
        </p:txBody>
      </p:sp>
    </p:spTree>
    <p:extLst>
      <p:ext uri="{BB962C8B-B14F-4D97-AF65-F5344CB8AC3E}">
        <p14:creationId xmlns:p14="http://schemas.microsoft.com/office/powerpoint/2010/main" val="3789585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smtClean="0"/>
              <a:t>The </a:t>
            </a:r>
            <a:r>
              <a:rPr lang="en-US" dirty="0"/>
              <a:t>failure of </a:t>
            </a:r>
            <a:r>
              <a:rPr lang="en-US" dirty="0" smtClean="0"/>
              <a:t> an</a:t>
            </a:r>
            <a:r>
              <a:rPr lang="en-US" baseline="0" dirty="0" smtClean="0"/>
              <a:t> institution</a:t>
            </a:r>
            <a:r>
              <a:rPr lang="en-US" dirty="0" smtClean="0"/>
              <a:t>’s </a:t>
            </a:r>
            <a:r>
              <a:rPr lang="en-US" dirty="0"/>
              <a:t>leaders to devote </a:t>
            </a:r>
            <a:r>
              <a:rPr lang="en-US" dirty="0" smtClean="0"/>
              <a:t>adequate resources </a:t>
            </a:r>
            <a:r>
              <a:rPr lang="en-US" dirty="0"/>
              <a:t>to the BSA/AML compliance function may lead to other failures. </a:t>
            </a:r>
          </a:p>
          <a:p>
            <a:endParaRPr lang="en-US" dirty="0"/>
          </a:p>
          <a:p>
            <a:r>
              <a:rPr lang="en-US" dirty="0"/>
              <a:t>For example, </a:t>
            </a:r>
            <a:r>
              <a:rPr lang="en-US" dirty="0" smtClean="0"/>
              <a:t>credit unions, </a:t>
            </a:r>
            <a:r>
              <a:rPr lang="en-US" dirty="0"/>
              <a:t>as well as other types of </a:t>
            </a:r>
            <a:r>
              <a:rPr lang="en-US" dirty="0" smtClean="0"/>
              <a:t>depository institutions, may have </a:t>
            </a:r>
            <a:r>
              <a:rPr lang="en-US" dirty="0"/>
              <a:t>staff that review alerts generated by transaction monitoring systems. Devoting insufficient staff or other </a:t>
            </a:r>
            <a:r>
              <a:rPr lang="en-US" dirty="0" smtClean="0"/>
              <a:t>resources </a:t>
            </a:r>
            <a:r>
              <a:rPr lang="en-US" dirty="0"/>
              <a:t>to this function may result in alerts not being reasonably designed to capture appropriate risks or being dismissed improperly, or create a backlog of alerts that may result in the untimely reporting of suspicious activity. </a:t>
            </a:r>
            <a:endParaRPr lang="en-US" dirty="0" smtClean="0"/>
          </a:p>
          <a:p>
            <a:endParaRPr lang="en-US" dirty="0"/>
          </a:p>
          <a:p>
            <a:r>
              <a:rPr lang="en-US" dirty="0"/>
              <a:t>Appropriate technological resources should also be allocated to BSA/AML compliance. Institutions with higher risk profiles, including those with substantially higher volumes of activity, may need to utilize automated systems for identifying and monitoring suspicious activity. </a:t>
            </a:r>
          </a:p>
        </p:txBody>
      </p:sp>
    </p:spTree>
    <p:extLst>
      <p:ext uri="{BB962C8B-B14F-4D97-AF65-F5344CB8AC3E}">
        <p14:creationId xmlns:p14="http://schemas.microsoft.com/office/powerpoint/2010/main" val="963039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a:t>Appropriate involvement of a </a:t>
            </a:r>
            <a:r>
              <a:rPr lang="en-US" dirty="0" smtClean="0"/>
              <a:t>credit union’s </a:t>
            </a:r>
            <a:r>
              <a:rPr lang="en-US" dirty="0"/>
              <a:t>leadership should be, at a </a:t>
            </a:r>
            <a:r>
              <a:rPr lang="en-US" dirty="0" smtClean="0"/>
              <a:t>minimum</a:t>
            </a:r>
            <a:r>
              <a:rPr lang="en-US" dirty="0"/>
              <a:t>, commensurate with the institution’s level of BSA/AML risk exposure. Appropriate leadership involvement allows the BSA/AML function to implement an effective compliance program. Components of an effective </a:t>
            </a:r>
            <a:r>
              <a:rPr lang="en-US" dirty="0" smtClean="0"/>
              <a:t>program include </a:t>
            </a:r>
            <a:r>
              <a:rPr lang="en-US" dirty="0"/>
              <a:t>a proper ongoing risk assessment, sound risk-based </a:t>
            </a:r>
            <a:r>
              <a:rPr lang="en-US" dirty="0" smtClean="0"/>
              <a:t>member due </a:t>
            </a:r>
            <a:r>
              <a:rPr lang="en-US" dirty="0"/>
              <a:t>diligence, appropriate detection and reporting of suspicious activity and independent program testing</a:t>
            </a:r>
            <a:r>
              <a:rPr lang="en-US" dirty="0" smtClean="0"/>
              <a:t>.  This is another element that should already be addressed</a:t>
            </a:r>
            <a:r>
              <a:rPr lang="en-US" baseline="0" dirty="0" smtClean="0"/>
              <a:t> in your BSA policy and compliance program.</a:t>
            </a:r>
            <a:endParaRPr lang="en-US" dirty="0"/>
          </a:p>
          <a:p>
            <a:endParaRPr lang="en-US" dirty="0"/>
          </a:p>
          <a:p>
            <a:r>
              <a:rPr lang="en-US" dirty="0"/>
              <a:t>While recognizing that all the components of an effective compliance program are important, </a:t>
            </a:r>
            <a:r>
              <a:rPr lang="en-US" dirty="0" err="1"/>
              <a:t>FinCEN</a:t>
            </a:r>
            <a:r>
              <a:rPr lang="en-US" dirty="0"/>
              <a:t> stresses the independence that the testing of a compliance program should have. A </a:t>
            </a:r>
            <a:r>
              <a:rPr lang="en-US" dirty="0" smtClean="0"/>
              <a:t>credit union’s </a:t>
            </a:r>
            <a:r>
              <a:rPr lang="en-US" dirty="0"/>
              <a:t>leadership should ensure that the </a:t>
            </a:r>
            <a:r>
              <a:rPr lang="en-US" dirty="0" smtClean="0"/>
              <a:t>party </a:t>
            </a:r>
            <a:r>
              <a:rPr lang="en-US" dirty="0"/>
              <a:t>testing the program (whether internal or external) is independent, qualified, unbiased and does not have conflicting business interests that may influence the outcome of the compliance program test. Safeguarding the integrity and independence of the compliance program testing enables an institution to locate and take appropriate corrective actions to address BSA/AML deficiencies. </a:t>
            </a:r>
          </a:p>
        </p:txBody>
      </p:sp>
    </p:spTree>
    <p:extLst>
      <p:ext uri="{BB962C8B-B14F-4D97-AF65-F5344CB8AC3E}">
        <p14:creationId xmlns:p14="http://schemas.microsoft.com/office/powerpoint/2010/main" val="1220210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0008811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0443825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139700"/>
            <a:ext cx="2162175" cy="4610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4000" y="139700"/>
            <a:ext cx="6334125" cy="4610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7625311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3700587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3033072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4000" y="1676400"/>
            <a:ext cx="4248150" cy="307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4550" y="1676400"/>
            <a:ext cx="4248150" cy="307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465885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647350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2169985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54585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182835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sym typeface="Gill Sans Light" charset="0"/>
            </a:endParaRPr>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4411632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254000" y="139700"/>
            <a:ext cx="8648700" cy="128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Light"/>
              </a:rPr>
              <a:t>Click to edit Master title style</a:t>
            </a:r>
          </a:p>
        </p:txBody>
      </p:sp>
      <p:sp>
        <p:nvSpPr>
          <p:cNvPr id="1027" name="Rectangle 2"/>
          <p:cNvSpPr>
            <a:spLocks noGrp="1" noChangeArrowheads="1"/>
          </p:cNvSpPr>
          <p:nvPr>
            <p:ph type="body" idx="1"/>
          </p:nvPr>
        </p:nvSpPr>
        <p:spPr bwMode="auto">
          <a:xfrm>
            <a:off x="254000" y="1676400"/>
            <a:ext cx="8648700" cy="307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Light"/>
              </a:rPr>
              <a:t>Click to edit Master text styles</a:t>
            </a:r>
          </a:p>
          <a:p>
            <a:pPr lvl="1"/>
            <a:r>
              <a:rPr lang="en-US" smtClean="0">
                <a:sym typeface="Gill Sans Light"/>
              </a:rPr>
              <a:t>Second level</a:t>
            </a:r>
          </a:p>
          <a:p>
            <a:pPr lvl="2"/>
            <a:r>
              <a:rPr lang="en-US" smtClean="0">
                <a:sym typeface="Gill Sans Light"/>
              </a:rPr>
              <a:t>Third level</a:t>
            </a:r>
          </a:p>
          <a:p>
            <a:pPr lvl="3"/>
            <a:r>
              <a:rPr lang="en-US" smtClean="0">
                <a:sym typeface="Gill Sans Light"/>
              </a:rPr>
              <a:t>Fourth level</a:t>
            </a:r>
          </a:p>
          <a:p>
            <a:pPr lvl="4"/>
            <a:r>
              <a:rPr lang="en-US" smtClean="0">
                <a:sym typeface="Gill Sans Light"/>
              </a:rPr>
              <a:t>Fifth level</a:t>
            </a:r>
          </a:p>
        </p:txBody>
      </p:sp>
      <p:pic>
        <p:nvPicPr>
          <p:cNvPr id="1028" name="Picture 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88100" y="4318000"/>
            <a:ext cx="253365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3600">
          <a:solidFill>
            <a:schemeClr val="tx1"/>
          </a:solidFill>
          <a:latin typeface="+mj-lt"/>
          <a:ea typeface="+mj-ea"/>
          <a:cs typeface="ヒラギノ角ゴ ProN W3"/>
          <a:sym typeface="Gill Sans Light"/>
        </a:defRPr>
      </a:lvl1pPr>
      <a:lvl2pPr algn="ctr" rtl="0" eaLnBrk="0" fontAlgn="base" hangingPunct="0">
        <a:spcBef>
          <a:spcPct val="0"/>
        </a:spcBef>
        <a:spcAft>
          <a:spcPct val="0"/>
        </a:spcAft>
        <a:defRPr sz="3600">
          <a:solidFill>
            <a:schemeClr val="tx1"/>
          </a:solidFill>
          <a:latin typeface="Gill Sans Light" charset="0"/>
          <a:ea typeface="ヒラギノ角ゴ ProN W3" charset="-128"/>
          <a:cs typeface="ヒラギノ角ゴ ProN W3"/>
          <a:sym typeface="Gill Sans Light"/>
        </a:defRPr>
      </a:lvl2pPr>
      <a:lvl3pPr algn="ctr" rtl="0" eaLnBrk="0" fontAlgn="base" hangingPunct="0">
        <a:spcBef>
          <a:spcPct val="0"/>
        </a:spcBef>
        <a:spcAft>
          <a:spcPct val="0"/>
        </a:spcAft>
        <a:defRPr sz="3600">
          <a:solidFill>
            <a:schemeClr val="tx1"/>
          </a:solidFill>
          <a:latin typeface="Gill Sans Light" charset="0"/>
          <a:ea typeface="ヒラギノ角ゴ ProN W3" charset="-128"/>
          <a:cs typeface="ヒラギノ角ゴ ProN W3"/>
          <a:sym typeface="Gill Sans Light"/>
        </a:defRPr>
      </a:lvl3pPr>
      <a:lvl4pPr algn="ctr" rtl="0" eaLnBrk="0" fontAlgn="base" hangingPunct="0">
        <a:spcBef>
          <a:spcPct val="0"/>
        </a:spcBef>
        <a:spcAft>
          <a:spcPct val="0"/>
        </a:spcAft>
        <a:defRPr sz="3600">
          <a:solidFill>
            <a:schemeClr val="tx1"/>
          </a:solidFill>
          <a:latin typeface="Gill Sans Light" charset="0"/>
          <a:ea typeface="ヒラギノ角ゴ ProN W3" charset="-128"/>
          <a:cs typeface="ヒラギノ角ゴ ProN W3"/>
          <a:sym typeface="Gill Sans Light"/>
        </a:defRPr>
      </a:lvl4pPr>
      <a:lvl5pPr algn="ctr" rtl="0" eaLnBrk="0" fontAlgn="base" hangingPunct="0">
        <a:spcBef>
          <a:spcPct val="0"/>
        </a:spcBef>
        <a:spcAft>
          <a:spcPct val="0"/>
        </a:spcAft>
        <a:defRPr sz="3600">
          <a:solidFill>
            <a:schemeClr val="tx1"/>
          </a:solidFill>
          <a:latin typeface="Gill Sans Light" charset="0"/>
          <a:ea typeface="ヒラギノ角ゴ ProN W3" charset="-128"/>
          <a:cs typeface="ヒラギノ角ゴ ProN W3"/>
          <a:sym typeface="Gill Sans Light"/>
        </a:defRPr>
      </a:lvl5pPr>
      <a:lvl6pPr marL="457200" algn="ctr" rtl="0" fontAlgn="base">
        <a:spcBef>
          <a:spcPct val="0"/>
        </a:spcBef>
        <a:spcAft>
          <a:spcPct val="0"/>
        </a:spcAft>
        <a:defRPr sz="3600">
          <a:solidFill>
            <a:schemeClr val="tx1"/>
          </a:solidFill>
          <a:latin typeface="Gill Sans Light" charset="0"/>
          <a:ea typeface="ヒラギノ角ゴ ProN W3" charset="-128"/>
          <a:sym typeface="Gill Sans Light" charset="0"/>
        </a:defRPr>
      </a:lvl6pPr>
      <a:lvl7pPr marL="914400" algn="ctr" rtl="0" fontAlgn="base">
        <a:spcBef>
          <a:spcPct val="0"/>
        </a:spcBef>
        <a:spcAft>
          <a:spcPct val="0"/>
        </a:spcAft>
        <a:defRPr sz="3600">
          <a:solidFill>
            <a:schemeClr val="tx1"/>
          </a:solidFill>
          <a:latin typeface="Gill Sans Light" charset="0"/>
          <a:ea typeface="ヒラギノ角ゴ ProN W3" charset="-128"/>
          <a:sym typeface="Gill Sans Light" charset="0"/>
        </a:defRPr>
      </a:lvl7pPr>
      <a:lvl8pPr marL="1371600" algn="ctr" rtl="0" fontAlgn="base">
        <a:spcBef>
          <a:spcPct val="0"/>
        </a:spcBef>
        <a:spcAft>
          <a:spcPct val="0"/>
        </a:spcAft>
        <a:defRPr sz="3600">
          <a:solidFill>
            <a:schemeClr val="tx1"/>
          </a:solidFill>
          <a:latin typeface="Gill Sans Light" charset="0"/>
          <a:ea typeface="ヒラギノ角ゴ ProN W3" charset="-128"/>
          <a:sym typeface="Gill Sans Light" charset="0"/>
        </a:defRPr>
      </a:lvl8pPr>
      <a:lvl9pPr marL="1828800" algn="ctr" rtl="0" fontAlgn="base">
        <a:spcBef>
          <a:spcPct val="0"/>
        </a:spcBef>
        <a:spcAft>
          <a:spcPct val="0"/>
        </a:spcAft>
        <a:defRPr sz="3600">
          <a:solidFill>
            <a:schemeClr val="tx1"/>
          </a:solidFill>
          <a:latin typeface="Gill Sans Light" charset="0"/>
          <a:ea typeface="ヒラギノ角ゴ ProN W3" charset="-128"/>
          <a:sym typeface="Gill Sans Light" charset="0"/>
        </a:defRPr>
      </a:lvl9pPr>
    </p:titleStyle>
    <p:bodyStyle>
      <a:lvl1pPr marL="304800" indent="-304800" algn="l" rtl="0" eaLnBrk="0" fontAlgn="base" hangingPunct="0">
        <a:spcBef>
          <a:spcPts val="2000"/>
        </a:spcBef>
        <a:spcAft>
          <a:spcPct val="0"/>
        </a:spcAft>
        <a:buClr>
          <a:srgbClr val="414141"/>
        </a:buClr>
        <a:buSzPct val="81000"/>
        <a:buFont typeface="Gill Sans Light"/>
        <a:buChar char="•"/>
        <a:defRPr>
          <a:solidFill>
            <a:schemeClr val="tx1"/>
          </a:solidFill>
          <a:latin typeface="+mn-lt"/>
          <a:ea typeface="+mn-ea"/>
          <a:cs typeface="ヒラギノ角ゴ ProN W3"/>
          <a:sym typeface="Gill Sans Light"/>
        </a:defRPr>
      </a:lvl1pPr>
      <a:lvl2pPr marL="635000" indent="-304800" algn="l" rtl="0" eaLnBrk="0" fontAlgn="base" hangingPunct="0">
        <a:spcBef>
          <a:spcPts val="2000"/>
        </a:spcBef>
        <a:spcAft>
          <a:spcPct val="0"/>
        </a:spcAft>
        <a:buClr>
          <a:srgbClr val="414141"/>
        </a:buClr>
        <a:buSzPct val="81000"/>
        <a:buFont typeface="Gill Sans Light"/>
        <a:buChar char="•"/>
        <a:defRPr>
          <a:solidFill>
            <a:schemeClr val="tx1"/>
          </a:solidFill>
          <a:latin typeface="+mn-lt"/>
          <a:ea typeface="+mn-ea"/>
          <a:cs typeface="ヒラギノ角ゴ ProN W3"/>
          <a:sym typeface="Gill Sans Light"/>
        </a:defRPr>
      </a:lvl2pPr>
      <a:lvl3pPr marL="1016000" indent="-304800" algn="l" rtl="0" eaLnBrk="0" fontAlgn="base" hangingPunct="0">
        <a:spcBef>
          <a:spcPts val="2000"/>
        </a:spcBef>
        <a:spcAft>
          <a:spcPct val="0"/>
        </a:spcAft>
        <a:buClr>
          <a:srgbClr val="414141"/>
        </a:buClr>
        <a:buSzPct val="81000"/>
        <a:buFont typeface="Gill Sans Light"/>
        <a:buChar char="•"/>
        <a:defRPr>
          <a:solidFill>
            <a:schemeClr val="tx1"/>
          </a:solidFill>
          <a:latin typeface="+mn-lt"/>
          <a:ea typeface="+mn-ea"/>
          <a:cs typeface="ヒラギノ角ゴ ProN W3"/>
          <a:sym typeface="Gill Sans Light"/>
        </a:defRPr>
      </a:lvl3pPr>
      <a:lvl4pPr marL="1397000" indent="-304800" algn="l" rtl="0" eaLnBrk="0" fontAlgn="base" hangingPunct="0">
        <a:spcBef>
          <a:spcPts val="2000"/>
        </a:spcBef>
        <a:spcAft>
          <a:spcPct val="0"/>
        </a:spcAft>
        <a:buClr>
          <a:srgbClr val="414141"/>
        </a:buClr>
        <a:buSzPct val="81000"/>
        <a:buFont typeface="Gill Sans Light"/>
        <a:buChar char="•"/>
        <a:defRPr>
          <a:solidFill>
            <a:schemeClr val="tx1"/>
          </a:solidFill>
          <a:latin typeface="+mn-lt"/>
          <a:ea typeface="+mn-ea"/>
          <a:cs typeface="ヒラギノ角ゴ ProN W3"/>
          <a:sym typeface="Gill Sans Light"/>
        </a:defRPr>
      </a:lvl4pPr>
      <a:lvl5pPr marL="1778000" indent="-304800" algn="l" rtl="0" eaLnBrk="0" fontAlgn="base" hangingPunct="0">
        <a:spcBef>
          <a:spcPts val="2000"/>
        </a:spcBef>
        <a:spcAft>
          <a:spcPct val="0"/>
        </a:spcAft>
        <a:buClr>
          <a:srgbClr val="414141"/>
        </a:buClr>
        <a:buSzPct val="81000"/>
        <a:buFont typeface="Gill Sans Light"/>
        <a:buChar char="•"/>
        <a:defRPr>
          <a:solidFill>
            <a:schemeClr val="tx1"/>
          </a:solidFill>
          <a:latin typeface="+mn-lt"/>
          <a:ea typeface="+mn-ea"/>
          <a:cs typeface="ヒラギノ角ゴ ProN W3"/>
          <a:sym typeface="Gill Sans Light"/>
        </a:defRPr>
      </a:lvl5pPr>
      <a:lvl6pPr marL="2235200" indent="-304800" algn="l" rtl="0" fontAlgn="base">
        <a:spcBef>
          <a:spcPts val="2000"/>
        </a:spcBef>
        <a:spcAft>
          <a:spcPct val="0"/>
        </a:spcAft>
        <a:buClr>
          <a:srgbClr val="414141"/>
        </a:buClr>
        <a:buSzPct val="81000"/>
        <a:buFont typeface="Gill Sans Light" charset="0"/>
        <a:buChar char="•"/>
        <a:defRPr>
          <a:solidFill>
            <a:schemeClr val="tx1"/>
          </a:solidFill>
          <a:latin typeface="+mn-lt"/>
          <a:ea typeface="+mn-ea"/>
          <a:sym typeface="Gill Sans Light" charset="0"/>
        </a:defRPr>
      </a:lvl6pPr>
      <a:lvl7pPr marL="2692400" indent="-304800" algn="l" rtl="0" fontAlgn="base">
        <a:spcBef>
          <a:spcPts val="2000"/>
        </a:spcBef>
        <a:spcAft>
          <a:spcPct val="0"/>
        </a:spcAft>
        <a:buClr>
          <a:srgbClr val="414141"/>
        </a:buClr>
        <a:buSzPct val="81000"/>
        <a:buFont typeface="Gill Sans Light" charset="0"/>
        <a:buChar char="•"/>
        <a:defRPr>
          <a:solidFill>
            <a:schemeClr val="tx1"/>
          </a:solidFill>
          <a:latin typeface="+mn-lt"/>
          <a:ea typeface="+mn-ea"/>
          <a:sym typeface="Gill Sans Light" charset="0"/>
        </a:defRPr>
      </a:lvl7pPr>
      <a:lvl8pPr marL="3149600" indent="-304800" algn="l" rtl="0" fontAlgn="base">
        <a:spcBef>
          <a:spcPts val="2000"/>
        </a:spcBef>
        <a:spcAft>
          <a:spcPct val="0"/>
        </a:spcAft>
        <a:buClr>
          <a:srgbClr val="414141"/>
        </a:buClr>
        <a:buSzPct val="81000"/>
        <a:buFont typeface="Gill Sans Light" charset="0"/>
        <a:buChar char="•"/>
        <a:defRPr>
          <a:solidFill>
            <a:schemeClr val="tx1"/>
          </a:solidFill>
          <a:latin typeface="+mn-lt"/>
          <a:ea typeface="+mn-ea"/>
          <a:sym typeface="Gill Sans Light" charset="0"/>
        </a:defRPr>
      </a:lvl8pPr>
      <a:lvl9pPr marL="3606800" indent="-304800" algn="l" rtl="0" fontAlgn="base">
        <a:spcBef>
          <a:spcPts val="2000"/>
        </a:spcBef>
        <a:spcAft>
          <a:spcPct val="0"/>
        </a:spcAft>
        <a:buClr>
          <a:srgbClr val="414141"/>
        </a:buClr>
        <a:buSzPct val="81000"/>
        <a:buFont typeface="Gill Sans Light" charset="0"/>
        <a:buChar char="•"/>
        <a:defRPr>
          <a:solidFill>
            <a:schemeClr val="tx1"/>
          </a:solidFill>
          <a:latin typeface="+mn-lt"/>
          <a:ea typeface="+mn-ea"/>
          <a:sym typeface="Gill Sans Light"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483" y="361949"/>
            <a:ext cx="6917278" cy="923330"/>
          </a:xfrm>
          <a:prstGeom prst="rect">
            <a:avLst/>
          </a:prstGeom>
          <a:noFill/>
        </p:spPr>
        <p:txBody>
          <a:bodyPr wrap="none" lIns="91440" tIns="45720" rIns="91440" bIns="45720">
            <a:spAutoFit/>
          </a:bodyPr>
          <a:lstStyle/>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7030A0"/>
                </a:solidFill>
                <a:effectLst>
                  <a:outerShdw blurRad="38100" dist="38100" dir="2700000" algn="tl">
                    <a:srgbClr val="000000">
                      <a:alpha val="43137"/>
                    </a:srgbClr>
                  </a:outerShdw>
                </a:effectLst>
                <a:latin typeface="Univers 55" pitchFamily="34" charset="0"/>
              </a:rPr>
              <a:t>Compliance Outlook</a:t>
            </a: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7030A0"/>
              </a:solidFill>
              <a:effectLst>
                <a:outerShdw blurRad="50800" dist="40000" dir="5400000" algn="tl" rotWithShape="0">
                  <a:srgbClr val="000000">
                    <a:shade val="5000"/>
                    <a:satMod val="120000"/>
                    <a:alpha val="33000"/>
                  </a:srgbClr>
                </a:outerShdw>
              </a:effectLst>
              <a:latin typeface="Univers 55" pitchFamily="34" charset="0"/>
            </a:endParaRPr>
          </a:p>
        </p:txBody>
      </p:sp>
      <p:sp>
        <p:nvSpPr>
          <p:cNvPr id="3" name="Rectangle 2"/>
          <p:cNvSpPr/>
          <p:nvPr/>
        </p:nvSpPr>
        <p:spPr>
          <a:xfrm>
            <a:off x="468795" y="1707742"/>
            <a:ext cx="8276251" cy="1569660"/>
          </a:xfrm>
          <a:prstGeom prst="rect">
            <a:avLst/>
          </a:prstGeom>
          <a:noFill/>
        </p:spPr>
        <p:txBody>
          <a:bodyPr wrap="square" lIns="91440" tIns="45720" rIns="91440" bIns="45720">
            <a:spAutoFit/>
          </a:bodyPr>
          <a:lstStyle/>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7030A0"/>
                </a:solidFill>
                <a:effectLst>
                  <a:outerShdw blurRad="38100" dist="38100" dir="2700000" algn="tl">
                    <a:srgbClr val="000000">
                      <a:alpha val="43137"/>
                    </a:srgbClr>
                  </a:outerShdw>
                </a:effectLst>
                <a:latin typeface="Univers 55" pitchFamily="34" charset="0"/>
              </a:rPr>
              <a:t>Promoting a Culture of Compliance</a:t>
            </a:r>
            <a:endParaRPr lang="en-US" sz="4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7030A0"/>
              </a:solidFill>
              <a:effectLst>
                <a:outerShdw blurRad="50800" dist="40000" dir="5400000" algn="tl" rotWithShape="0">
                  <a:srgbClr val="000000">
                    <a:shade val="5000"/>
                    <a:satMod val="120000"/>
                    <a:alpha val="33000"/>
                  </a:srgbClr>
                </a:outerShdw>
              </a:effectLst>
              <a:latin typeface="Univers 55" pitchFamily="34"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276725"/>
            <a:ext cx="2438400" cy="70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832808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Leadership/Staff Should Understand How Reports are Used</a:t>
            </a:r>
            <a:endParaRPr lang="en-US" dirty="0"/>
          </a:p>
        </p:txBody>
      </p:sp>
      <p:sp>
        <p:nvSpPr>
          <p:cNvPr id="3" name="Content Placeholder 2"/>
          <p:cNvSpPr>
            <a:spLocks noGrp="1"/>
          </p:cNvSpPr>
          <p:nvPr>
            <p:ph idx="1"/>
          </p:nvPr>
        </p:nvSpPr>
        <p:spPr>
          <a:xfrm>
            <a:off x="221343" y="1352550"/>
            <a:ext cx="8648700" cy="3073400"/>
          </a:xfrm>
        </p:spPr>
        <p:txBody>
          <a:bodyPr/>
          <a:lstStyle/>
          <a:p>
            <a:pPr lvl="2"/>
            <a:r>
              <a:rPr lang="en-US" b="1" dirty="0" smtClean="0">
                <a:latin typeface="Arial Rounded MT Bold" panose="020F0704030504030204" pitchFamily="34" charset="0"/>
              </a:rPr>
              <a:t>It’s more than generating reports.</a:t>
            </a:r>
          </a:p>
          <a:p>
            <a:pPr lvl="2"/>
            <a:r>
              <a:rPr lang="en-US" b="1" dirty="0" smtClean="0">
                <a:latin typeface="Arial Rounded MT Bold" panose="020F0704030504030204" pitchFamily="34" charset="0"/>
              </a:rPr>
              <a:t>Everyone should understand the purpose that BSA reports serve and how the information is used.</a:t>
            </a:r>
          </a:p>
          <a:p>
            <a:pPr lvl="2"/>
            <a:r>
              <a:rPr lang="en-US" b="1" dirty="0" smtClean="0">
                <a:latin typeface="Arial Rounded MT Bold" panose="020F0704030504030204" pitchFamily="34" charset="0"/>
              </a:rPr>
              <a:t>Some of the most important information available to law enforcement and others to safeguard the nation are due to the reports generated as part of BSA.</a:t>
            </a:r>
            <a:endParaRPr lang="en-US" b="1" dirty="0">
              <a:latin typeface="Arial Rounded MT Bold" panose="020F0704030504030204" pitchFamily="34" charset="0"/>
            </a:endParaRPr>
          </a:p>
        </p:txBody>
      </p:sp>
    </p:spTree>
    <p:extLst>
      <p:ext uri="{BB962C8B-B14F-4D97-AF65-F5344CB8AC3E}">
        <p14:creationId xmlns:p14="http://schemas.microsoft.com/office/powerpoint/2010/main" val="177846476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How are Reports Used?</a:t>
            </a:r>
            <a:endParaRPr lang="en-US" dirty="0"/>
          </a:p>
        </p:txBody>
      </p:sp>
      <p:sp>
        <p:nvSpPr>
          <p:cNvPr id="3" name="Content Placeholder 2"/>
          <p:cNvSpPr>
            <a:spLocks noGrp="1"/>
          </p:cNvSpPr>
          <p:nvPr>
            <p:ph idx="1"/>
          </p:nvPr>
        </p:nvSpPr>
        <p:spPr>
          <a:xfrm>
            <a:off x="152400" y="895350"/>
            <a:ext cx="8648700" cy="3073400"/>
          </a:xfrm>
        </p:spPr>
        <p:txBody>
          <a:bodyPr/>
          <a:lstStyle/>
          <a:p>
            <a:pPr lvl="2"/>
            <a:r>
              <a:rPr lang="en-US" b="1" dirty="0" smtClean="0">
                <a:latin typeface="Arial Rounded MT Bold" panose="020F0704030504030204" pitchFamily="34" charset="0"/>
              </a:rPr>
              <a:t>Serve as tips to initiate investigations.</a:t>
            </a:r>
          </a:p>
          <a:p>
            <a:pPr lvl="2"/>
            <a:r>
              <a:rPr lang="en-US" b="1" dirty="0" smtClean="0">
                <a:latin typeface="Arial Rounded MT Bold" panose="020F0704030504030204" pitchFamily="34" charset="0"/>
              </a:rPr>
              <a:t>Expand existing investigations.</a:t>
            </a:r>
          </a:p>
          <a:p>
            <a:pPr lvl="2"/>
            <a:r>
              <a:rPr lang="en-US" b="1" dirty="0" smtClean="0">
                <a:latin typeface="Arial Rounded MT Bold" panose="020F0704030504030204" pitchFamily="34" charset="0"/>
              </a:rPr>
              <a:t>Promote international information exchange.</a:t>
            </a:r>
          </a:p>
          <a:p>
            <a:pPr lvl="2"/>
            <a:r>
              <a:rPr lang="en-US" b="1" dirty="0" smtClean="0">
                <a:latin typeface="Arial Rounded MT Bold" panose="020F0704030504030204" pitchFamily="34" charset="0"/>
              </a:rPr>
              <a:t>Identify significant relationships, trends and patterns.</a:t>
            </a:r>
            <a:endParaRPr lang="en-US" b="1" dirty="0">
              <a:latin typeface="Arial Rounded MT Bold" panose="020F0704030504030204" pitchFamily="34" charset="0"/>
            </a:endParaRPr>
          </a:p>
        </p:txBody>
      </p:sp>
    </p:spTree>
    <p:extLst>
      <p:ext uri="{BB962C8B-B14F-4D97-AF65-F5344CB8AC3E}">
        <p14:creationId xmlns:p14="http://schemas.microsoft.com/office/powerpoint/2010/main" val="102654755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In Summary</a:t>
            </a:r>
            <a:endParaRPr lang="en-US" dirty="0"/>
          </a:p>
        </p:txBody>
      </p:sp>
      <p:sp>
        <p:nvSpPr>
          <p:cNvPr id="8" name="Content Placeholder 7"/>
          <p:cNvSpPr>
            <a:spLocks noGrp="1"/>
          </p:cNvSpPr>
          <p:nvPr>
            <p:ph idx="1"/>
          </p:nvPr>
        </p:nvSpPr>
        <p:spPr>
          <a:xfrm>
            <a:off x="221343" y="1200150"/>
            <a:ext cx="8648700" cy="3016250"/>
          </a:xfrm>
        </p:spPr>
        <p:txBody>
          <a:bodyPr/>
          <a:lstStyle/>
          <a:p>
            <a:pPr marL="0" indent="0" algn="ctr">
              <a:buNone/>
            </a:pPr>
            <a:r>
              <a:rPr lang="en-US" b="1" dirty="0" smtClean="0">
                <a:latin typeface="Arial Rounded MT Bold" panose="020F0704030504030204" pitchFamily="34" charset="0"/>
              </a:rPr>
              <a:t>“Understanding and communicating the context and the purpose of </a:t>
            </a:r>
            <a:r>
              <a:rPr lang="en-US" b="1" dirty="0" err="1" smtClean="0">
                <a:latin typeface="Arial Rounded MT Bold" panose="020F0704030504030204" pitchFamily="34" charset="0"/>
              </a:rPr>
              <a:t>FinCEN’s</a:t>
            </a:r>
            <a:r>
              <a:rPr lang="en-US" b="1" dirty="0" smtClean="0">
                <a:latin typeface="Arial Rounded MT Bold" panose="020F0704030504030204" pitchFamily="34" charset="0"/>
              </a:rPr>
              <a:t> BSA/AML regime is </a:t>
            </a:r>
            <a:r>
              <a:rPr lang="en-US" b="1" i="1" dirty="0" smtClean="0">
                <a:latin typeface="Arial Rounded MT Bold" panose="020F0704030504030204" pitchFamily="34" charset="0"/>
              </a:rPr>
              <a:t>as important </a:t>
            </a:r>
            <a:r>
              <a:rPr lang="en-US" b="1" dirty="0" smtClean="0">
                <a:latin typeface="Arial Rounded MT Bold" panose="020F0704030504030204" pitchFamily="34" charset="0"/>
              </a:rPr>
              <a:t>to financial institution’s culture as understanding its underlying requirements, and financial institutions should consider including such information as part of their ongoing training requirement.”</a:t>
            </a:r>
          </a:p>
          <a:p>
            <a:endParaRPr lang="en-US" dirty="0"/>
          </a:p>
        </p:txBody>
      </p:sp>
    </p:spTree>
    <p:extLst>
      <p:ext uri="{BB962C8B-B14F-4D97-AF65-F5344CB8AC3E}">
        <p14:creationId xmlns:p14="http://schemas.microsoft.com/office/powerpoint/2010/main" val="188273512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Next Steps</a:t>
            </a:r>
            <a:endParaRPr lang="en-US" dirty="0"/>
          </a:p>
        </p:txBody>
      </p:sp>
      <p:sp>
        <p:nvSpPr>
          <p:cNvPr id="8" name="Content Placeholder 7"/>
          <p:cNvSpPr>
            <a:spLocks noGrp="1"/>
          </p:cNvSpPr>
          <p:nvPr>
            <p:ph idx="1"/>
          </p:nvPr>
        </p:nvSpPr>
        <p:spPr>
          <a:xfrm>
            <a:off x="152400" y="971550"/>
            <a:ext cx="8648700" cy="3016250"/>
          </a:xfrm>
        </p:spPr>
        <p:txBody>
          <a:bodyPr/>
          <a:lstStyle/>
          <a:p>
            <a:r>
              <a:rPr lang="en-US" b="1" dirty="0" smtClean="0">
                <a:latin typeface="Arial Rounded MT Bold" panose="020F0704030504030204" pitchFamily="34" charset="0"/>
              </a:rPr>
              <a:t>Share guidance with key leaders in the credit union.</a:t>
            </a:r>
          </a:p>
          <a:p>
            <a:r>
              <a:rPr lang="en-US" b="1" dirty="0" smtClean="0">
                <a:latin typeface="Arial Rounded MT Bold" panose="020F0704030504030204" pitchFamily="34" charset="0"/>
              </a:rPr>
              <a:t>Review current training materials to ensure they are tailored to the trainee’s role.</a:t>
            </a:r>
          </a:p>
          <a:p>
            <a:r>
              <a:rPr lang="en-US" b="1" dirty="0" smtClean="0">
                <a:latin typeface="Arial Rounded MT Bold" panose="020F0704030504030204" pitchFamily="34" charset="0"/>
              </a:rPr>
              <a:t>Update material to include the “why” behind BSA as well the importance to the reports generated.</a:t>
            </a:r>
          </a:p>
          <a:p>
            <a:r>
              <a:rPr lang="en-US" b="1" dirty="0" smtClean="0">
                <a:latin typeface="Arial Rounded MT Bold" panose="020F0704030504030204" pitchFamily="34" charset="0"/>
              </a:rPr>
              <a:t>Consider these key concepts in other areas of compliance beyond just BSA.</a:t>
            </a:r>
            <a:endParaRPr lang="en-US" b="1" dirty="0">
              <a:latin typeface="Arial Rounded MT Bold" panose="020F0704030504030204" pitchFamily="34" charset="0"/>
            </a:endParaRPr>
          </a:p>
        </p:txBody>
      </p:sp>
    </p:spTree>
    <p:extLst>
      <p:ext uri="{BB962C8B-B14F-4D97-AF65-F5344CB8AC3E}">
        <p14:creationId xmlns:p14="http://schemas.microsoft.com/office/powerpoint/2010/main" val="397161272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Resources</a:t>
            </a:r>
            <a:endParaRPr lang="en-US" dirty="0"/>
          </a:p>
        </p:txBody>
      </p:sp>
      <p:sp>
        <p:nvSpPr>
          <p:cNvPr id="3" name="Content Placeholder 2"/>
          <p:cNvSpPr>
            <a:spLocks noGrp="1"/>
          </p:cNvSpPr>
          <p:nvPr>
            <p:ph idx="1"/>
          </p:nvPr>
        </p:nvSpPr>
        <p:spPr>
          <a:xfrm>
            <a:off x="254000" y="758890"/>
            <a:ext cx="8648700" cy="3073400"/>
          </a:xfrm>
        </p:spPr>
        <p:txBody>
          <a:bodyPr/>
          <a:lstStyle/>
          <a:p>
            <a:r>
              <a:rPr lang="en-US" sz="2400" b="1" dirty="0" err="1" smtClean="0">
                <a:latin typeface="Arial Rounded MT Bold" panose="020F0704030504030204" pitchFamily="34" charset="0"/>
              </a:rPr>
              <a:t>FinCEN</a:t>
            </a:r>
            <a:r>
              <a:rPr lang="en-US" sz="2400" b="1" dirty="0" smtClean="0">
                <a:latin typeface="Arial Rounded MT Bold" panose="020F0704030504030204" pitchFamily="34" charset="0"/>
              </a:rPr>
              <a:t> Advisory- FIN-2014-A007</a:t>
            </a:r>
          </a:p>
          <a:p>
            <a:r>
              <a:rPr lang="en-US" sz="2400" b="1" dirty="0" smtClean="0">
                <a:latin typeface="Arial Rounded MT Bold" panose="020F0704030504030204" pitchFamily="34" charset="0"/>
              </a:rPr>
              <a:t>Benefits of Information Sharing – Section 314(b) Fact Sheet</a:t>
            </a:r>
          </a:p>
          <a:p>
            <a:r>
              <a:rPr lang="en-US" sz="2400" b="1" dirty="0" err="1" smtClean="0">
                <a:latin typeface="Arial Rounded MT Bold" panose="020F0704030504030204" pitchFamily="34" charset="0"/>
              </a:rPr>
              <a:t>FinCEN’s</a:t>
            </a:r>
            <a:r>
              <a:rPr lang="en-US" sz="2400" b="1" dirty="0" smtClean="0">
                <a:latin typeface="Arial Rounded MT Bold" panose="020F0704030504030204" pitchFamily="34" charset="0"/>
              </a:rPr>
              <a:t> Website:  FinCEN.gov</a:t>
            </a:r>
            <a:endParaRPr lang="en-US" sz="2400" b="1" dirty="0">
              <a:latin typeface="Arial Rounded MT Bold" panose="020F0704030504030204" pitchFamily="34" charset="0"/>
            </a:endParaRPr>
          </a:p>
        </p:txBody>
      </p:sp>
    </p:spTree>
    <p:extLst>
      <p:ext uri="{BB962C8B-B14F-4D97-AF65-F5344CB8AC3E}">
        <p14:creationId xmlns:p14="http://schemas.microsoft.com/office/powerpoint/2010/main" val="379723286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391938" y="133350"/>
            <a:ext cx="8462010" cy="198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lvl1pPr marL="304800" indent="-304800" algn="l" rtl="0" eaLnBrk="0" fontAlgn="base" hangingPunct="0">
              <a:spcBef>
                <a:spcPts val="2000"/>
              </a:spcBef>
              <a:spcAft>
                <a:spcPct val="0"/>
              </a:spcAft>
              <a:buClr>
                <a:srgbClr val="414141"/>
              </a:buClr>
              <a:buSzPct val="81000"/>
              <a:buFont typeface="Gill Sans Light"/>
              <a:buChar char="•"/>
              <a:defRPr>
                <a:solidFill>
                  <a:schemeClr val="tx1"/>
                </a:solidFill>
                <a:latin typeface="+mn-lt"/>
                <a:ea typeface="+mn-ea"/>
                <a:cs typeface="ヒラギノ角ゴ ProN W3"/>
                <a:sym typeface="Gill Sans Light"/>
              </a:defRPr>
            </a:lvl1pPr>
            <a:lvl2pPr marL="635000" indent="-304800" algn="l" rtl="0" eaLnBrk="0" fontAlgn="base" hangingPunct="0">
              <a:spcBef>
                <a:spcPts val="2000"/>
              </a:spcBef>
              <a:spcAft>
                <a:spcPct val="0"/>
              </a:spcAft>
              <a:buClr>
                <a:srgbClr val="414141"/>
              </a:buClr>
              <a:buSzPct val="81000"/>
              <a:buFont typeface="Gill Sans Light"/>
              <a:buChar char="•"/>
              <a:defRPr>
                <a:solidFill>
                  <a:schemeClr val="tx1"/>
                </a:solidFill>
                <a:latin typeface="+mn-lt"/>
                <a:ea typeface="+mn-ea"/>
                <a:cs typeface="ヒラギノ角ゴ ProN W3"/>
                <a:sym typeface="Gill Sans Light"/>
              </a:defRPr>
            </a:lvl2pPr>
            <a:lvl3pPr marL="1016000" indent="-304800" algn="l" rtl="0" eaLnBrk="0" fontAlgn="base" hangingPunct="0">
              <a:spcBef>
                <a:spcPts val="2000"/>
              </a:spcBef>
              <a:spcAft>
                <a:spcPct val="0"/>
              </a:spcAft>
              <a:buClr>
                <a:srgbClr val="414141"/>
              </a:buClr>
              <a:buSzPct val="81000"/>
              <a:buFont typeface="Gill Sans Light"/>
              <a:buChar char="•"/>
              <a:defRPr>
                <a:solidFill>
                  <a:schemeClr val="tx1"/>
                </a:solidFill>
                <a:latin typeface="+mn-lt"/>
                <a:ea typeface="+mn-ea"/>
                <a:cs typeface="ヒラギノ角ゴ ProN W3"/>
                <a:sym typeface="Gill Sans Light"/>
              </a:defRPr>
            </a:lvl3pPr>
            <a:lvl4pPr marL="1397000" indent="-304800" algn="l" rtl="0" eaLnBrk="0" fontAlgn="base" hangingPunct="0">
              <a:spcBef>
                <a:spcPts val="2000"/>
              </a:spcBef>
              <a:spcAft>
                <a:spcPct val="0"/>
              </a:spcAft>
              <a:buClr>
                <a:srgbClr val="414141"/>
              </a:buClr>
              <a:buSzPct val="81000"/>
              <a:buFont typeface="Gill Sans Light"/>
              <a:buChar char="•"/>
              <a:defRPr>
                <a:solidFill>
                  <a:schemeClr val="tx1"/>
                </a:solidFill>
                <a:latin typeface="+mn-lt"/>
                <a:ea typeface="+mn-ea"/>
                <a:cs typeface="ヒラギノ角ゴ ProN W3"/>
                <a:sym typeface="Gill Sans Light"/>
              </a:defRPr>
            </a:lvl4pPr>
            <a:lvl5pPr marL="1778000" indent="-304800" algn="l" rtl="0" eaLnBrk="0" fontAlgn="base" hangingPunct="0">
              <a:spcBef>
                <a:spcPts val="2000"/>
              </a:spcBef>
              <a:spcAft>
                <a:spcPct val="0"/>
              </a:spcAft>
              <a:buClr>
                <a:srgbClr val="414141"/>
              </a:buClr>
              <a:buSzPct val="81000"/>
              <a:buFont typeface="Gill Sans Light"/>
              <a:buChar char="•"/>
              <a:defRPr>
                <a:solidFill>
                  <a:schemeClr val="tx1"/>
                </a:solidFill>
                <a:latin typeface="+mn-lt"/>
                <a:ea typeface="+mn-ea"/>
                <a:cs typeface="ヒラギノ角ゴ ProN W3"/>
                <a:sym typeface="Gill Sans Light"/>
              </a:defRPr>
            </a:lvl5pPr>
            <a:lvl6pPr marL="2235200" indent="-304800" algn="l" rtl="0" fontAlgn="base">
              <a:spcBef>
                <a:spcPts val="2000"/>
              </a:spcBef>
              <a:spcAft>
                <a:spcPct val="0"/>
              </a:spcAft>
              <a:buClr>
                <a:srgbClr val="414141"/>
              </a:buClr>
              <a:buSzPct val="81000"/>
              <a:buFont typeface="Gill Sans Light" charset="0"/>
              <a:buChar char="•"/>
              <a:defRPr>
                <a:solidFill>
                  <a:schemeClr val="tx1"/>
                </a:solidFill>
                <a:latin typeface="+mn-lt"/>
                <a:ea typeface="+mn-ea"/>
                <a:sym typeface="Gill Sans Light" charset="0"/>
              </a:defRPr>
            </a:lvl6pPr>
            <a:lvl7pPr marL="2692400" indent="-304800" algn="l" rtl="0" fontAlgn="base">
              <a:spcBef>
                <a:spcPts val="2000"/>
              </a:spcBef>
              <a:spcAft>
                <a:spcPct val="0"/>
              </a:spcAft>
              <a:buClr>
                <a:srgbClr val="414141"/>
              </a:buClr>
              <a:buSzPct val="81000"/>
              <a:buFont typeface="Gill Sans Light" charset="0"/>
              <a:buChar char="•"/>
              <a:defRPr>
                <a:solidFill>
                  <a:schemeClr val="tx1"/>
                </a:solidFill>
                <a:latin typeface="+mn-lt"/>
                <a:ea typeface="+mn-ea"/>
                <a:sym typeface="Gill Sans Light" charset="0"/>
              </a:defRPr>
            </a:lvl7pPr>
            <a:lvl8pPr marL="3149600" indent="-304800" algn="l" rtl="0" fontAlgn="base">
              <a:spcBef>
                <a:spcPts val="2000"/>
              </a:spcBef>
              <a:spcAft>
                <a:spcPct val="0"/>
              </a:spcAft>
              <a:buClr>
                <a:srgbClr val="414141"/>
              </a:buClr>
              <a:buSzPct val="81000"/>
              <a:buFont typeface="Gill Sans Light" charset="0"/>
              <a:buChar char="•"/>
              <a:defRPr>
                <a:solidFill>
                  <a:schemeClr val="tx1"/>
                </a:solidFill>
                <a:latin typeface="+mn-lt"/>
                <a:ea typeface="+mn-ea"/>
                <a:sym typeface="Gill Sans Light" charset="0"/>
              </a:defRPr>
            </a:lvl8pPr>
            <a:lvl9pPr marL="3606800" indent="-304800" algn="l" rtl="0" fontAlgn="base">
              <a:spcBef>
                <a:spcPts val="2000"/>
              </a:spcBef>
              <a:spcAft>
                <a:spcPct val="0"/>
              </a:spcAft>
              <a:buClr>
                <a:srgbClr val="414141"/>
              </a:buClr>
              <a:buSzPct val="81000"/>
              <a:buFont typeface="Gill Sans Light" charset="0"/>
              <a:buChar char="•"/>
              <a:defRPr>
                <a:solidFill>
                  <a:schemeClr val="tx1"/>
                </a:solidFill>
                <a:latin typeface="+mn-lt"/>
                <a:ea typeface="+mn-ea"/>
                <a:sym typeface="Gill Sans Light" charset="0"/>
              </a:defRPr>
            </a:lvl9pPr>
          </a:lstStyle>
          <a:p>
            <a:pPr marL="0" indent="0" algn="ctr" eaLnBrk="1" hangingPunct="1">
              <a:spcBef>
                <a:spcPts val="0"/>
              </a:spcBef>
              <a:buFont typeface="Gill Sans Light" charset="0"/>
              <a:buNone/>
              <a:defRPr/>
            </a:pPr>
            <a:r>
              <a:rPr lang="en-US" sz="4000" b="1" i="1" dirty="0" smtClean="0">
                <a:solidFill>
                  <a:schemeClr val="tx2"/>
                </a:solidFill>
                <a:latin typeface="Times New Roman" pitchFamily="18" charset="0"/>
                <a:cs typeface="Times New Roman" pitchFamily="18" charset="0"/>
                <a:sym typeface="Gill Sans Light" charset="0"/>
              </a:rPr>
              <a:t>Thank you for joining me for this review of Promoting a Culture of Compliance.</a:t>
            </a:r>
            <a:endParaRPr lang="en-US" sz="4000" b="1" dirty="0" smtClean="0">
              <a:solidFill>
                <a:schemeClr val="tx2"/>
              </a:solidFill>
              <a:latin typeface="Times New Roman" pitchFamily="18" charset="0"/>
              <a:cs typeface="Times New Roman" pitchFamily="18" charset="0"/>
              <a:sym typeface="Gill Sans Light" charset="0"/>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276725"/>
            <a:ext cx="2438400" cy="70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936904" y="2557462"/>
            <a:ext cx="3372077" cy="2292935"/>
          </a:xfrm>
          <a:prstGeom prst="rect">
            <a:avLst/>
          </a:prstGeom>
          <a:noFill/>
        </p:spPr>
        <p:txBody>
          <a:bodyPr wrap="none" rtlCol="0">
            <a:spAutoFit/>
          </a:bodyPr>
          <a:lstStyle/>
          <a:p>
            <a:r>
              <a:rPr lang="en-US" sz="1500" b="1" dirty="0" smtClean="0"/>
              <a:t>Amy Wargo, CUCE BSACS CRVMP</a:t>
            </a:r>
          </a:p>
          <a:p>
            <a:r>
              <a:rPr lang="en-US" sz="1200" b="1" dirty="0" smtClean="0"/>
              <a:t>Compliance Consulting Manager</a:t>
            </a:r>
          </a:p>
          <a:p>
            <a:endParaRPr lang="en-US" sz="1500" b="1" dirty="0"/>
          </a:p>
          <a:p>
            <a:endParaRPr lang="en-US" sz="1500" b="1" dirty="0" smtClean="0"/>
          </a:p>
          <a:p>
            <a:r>
              <a:rPr lang="en-US" sz="1200" b="1" dirty="0"/>
              <a:t>101 S. Washington Square, Suite 900</a:t>
            </a:r>
          </a:p>
          <a:p>
            <a:r>
              <a:rPr lang="en-US" sz="1200" b="1" dirty="0"/>
              <a:t>Lansing, MI  48933-1703</a:t>
            </a:r>
          </a:p>
          <a:p>
            <a:r>
              <a:rPr lang="en-US" sz="1200" b="1" dirty="0"/>
              <a:t>(800) 262-6285 Ext. </a:t>
            </a:r>
            <a:r>
              <a:rPr lang="en-US" sz="1200" b="1" dirty="0" smtClean="0"/>
              <a:t>493</a:t>
            </a:r>
            <a:endParaRPr lang="en-US" sz="1200" b="1" dirty="0"/>
          </a:p>
          <a:p>
            <a:r>
              <a:rPr lang="en-US" sz="1200" b="1" dirty="0" smtClean="0"/>
              <a:t>(248) 925-8131 Mobile</a:t>
            </a:r>
            <a:endParaRPr lang="en-US" sz="1200" b="1" dirty="0"/>
          </a:p>
          <a:p>
            <a:endParaRPr lang="en-US" sz="1800" dirty="0" smtClean="0"/>
          </a:p>
          <a:p>
            <a:endParaRPr lang="en-US"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0417" y="3009899"/>
            <a:ext cx="1592525" cy="438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969543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161925"/>
            <a:ext cx="9144000" cy="646331"/>
          </a:xfrm>
          <a:prstGeom prst="rect">
            <a:avLst/>
          </a:prstGeom>
          <a:noFill/>
        </p:spPr>
        <p:txBody>
          <a:bodyPr wrap="square" lIns="91440" tIns="45720" rIns="91440" bIns="45720">
            <a:spAutoFit/>
          </a:bodyPr>
          <a:lstStyle/>
          <a:p>
            <a:pPr algn="ctr"/>
            <a:r>
              <a:rPr lang="en-US" sz="3600" b="1" cap="none" spc="0"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Culture of Compliance</a:t>
            </a:r>
            <a:endParaRPr lang="en-US" sz="3600" b="1" cap="none" spc="0" dirty="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276725"/>
            <a:ext cx="2438400" cy="70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Content Placeholder 15"/>
          <p:cNvSpPr>
            <a:spLocks noGrp="1"/>
          </p:cNvSpPr>
          <p:nvPr>
            <p:ph idx="1"/>
          </p:nvPr>
        </p:nvSpPr>
        <p:spPr>
          <a:xfrm>
            <a:off x="1828800" y="808256"/>
            <a:ext cx="6076951" cy="3073400"/>
          </a:xfrm>
        </p:spPr>
        <p:txBody>
          <a:bodyPr/>
          <a:lstStyle/>
          <a:p>
            <a:pPr marL="0" indent="0" algn="ctr">
              <a:buNone/>
            </a:pPr>
            <a:r>
              <a:rPr lang="en-US" sz="2400" b="1" i="1" dirty="0" smtClean="0">
                <a:latin typeface="Arial Rounded MT Bold" panose="020F0704030504030204" pitchFamily="34" charset="0"/>
              </a:rPr>
              <a:t>“Shortcomings identified in recent Anti-Money Laundering (AML) enforcement actions confirm that the culture of an organization is critical to its compliance.”</a:t>
            </a:r>
          </a:p>
        </p:txBody>
      </p:sp>
    </p:spTree>
    <p:extLst>
      <p:ext uri="{BB962C8B-B14F-4D97-AF65-F5344CB8AC3E}">
        <p14:creationId xmlns:p14="http://schemas.microsoft.com/office/powerpoint/2010/main" val="416133434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What is a Culture </a:t>
            </a:r>
            <a:r>
              <a:rPr lang="en-US" b="1" dirty="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of </a:t>
            </a:r>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Compliance?</a:t>
            </a:r>
            <a:r>
              <a:rPr lang="en-US" b="1" dirty="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
            </a:r>
            <a:br>
              <a:rPr lang="en-US" b="1" dirty="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br>
            <a:endParaRPr lang="en-US" dirty="0"/>
          </a:p>
        </p:txBody>
      </p:sp>
      <p:sp>
        <p:nvSpPr>
          <p:cNvPr id="8" name="Content Placeholder 7"/>
          <p:cNvSpPr>
            <a:spLocks noGrp="1"/>
          </p:cNvSpPr>
          <p:nvPr>
            <p:ph idx="1"/>
          </p:nvPr>
        </p:nvSpPr>
        <p:spPr>
          <a:xfrm>
            <a:off x="254000" y="1047750"/>
            <a:ext cx="8648700" cy="3073400"/>
          </a:xfrm>
        </p:spPr>
        <p:txBody>
          <a:bodyPr/>
          <a:lstStyle/>
          <a:p>
            <a:pPr marL="342900" indent="-342900">
              <a:buFont typeface="+mj-lt"/>
              <a:buAutoNum type="arabicPeriod"/>
            </a:pPr>
            <a:endParaRPr lang="en-US" dirty="0" smtClean="0"/>
          </a:p>
          <a:p>
            <a:r>
              <a:rPr lang="en-US" sz="2000" b="1" dirty="0">
                <a:latin typeface="Arial Rounded MT Bold" panose="020F0704030504030204" pitchFamily="34" charset="0"/>
              </a:rPr>
              <a:t>L</a:t>
            </a:r>
            <a:r>
              <a:rPr lang="en-US" sz="2000" b="1" dirty="0" smtClean="0">
                <a:latin typeface="Arial Rounded MT Bold" panose="020F0704030504030204" pitchFamily="34" charset="0"/>
              </a:rPr>
              <a:t>eadership engagement and support</a:t>
            </a:r>
          </a:p>
          <a:p>
            <a:r>
              <a:rPr lang="en-US" sz="2000" b="1" dirty="0" smtClean="0">
                <a:latin typeface="Arial Rounded MT Bold" panose="020F0704030504030204" pitchFamily="34" charset="0"/>
              </a:rPr>
              <a:t>BSA/AML not compromised by revenue interests</a:t>
            </a:r>
          </a:p>
          <a:p>
            <a:r>
              <a:rPr lang="en-US" sz="2000" b="1" dirty="0" smtClean="0">
                <a:latin typeface="Arial Rounded MT Bold" panose="020F0704030504030204" pitchFamily="34" charset="0"/>
              </a:rPr>
              <a:t>Information sharing</a:t>
            </a:r>
          </a:p>
          <a:p>
            <a:r>
              <a:rPr lang="en-US" sz="2000" b="1" dirty="0" smtClean="0">
                <a:latin typeface="Arial Rounded MT Bold" panose="020F0704030504030204" pitchFamily="34" charset="0"/>
              </a:rPr>
              <a:t>Adequate resources</a:t>
            </a:r>
          </a:p>
          <a:p>
            <a:r>
              <a:rPr lang="en-US" sz="2000" b="1" dirty="0" smtClean="0">
                <a:latin typeface="Arial Rounded MT Bold" panose="020F0704030504030204" pitchFamily="34" charset="0"/>
              </a:rPr>
              <a:t>Program is effective and tested</a:t>
            </a:r>
          </a:p>
          <a:p>
            <a:r>
              <a:rPr lang="en-US" sz="2000" b="1" dirty="0" smtClean="0">
                <a:latin typeface="Arial Rounded MT Bold" panose="020F0704030504030204" pitchFamily="34" charset="0"/>
              </a:rPr>
              <a:t>Everyone understands purpose of BSA and its reports</a:t>
            </a:r>
          </a:p>
          <a:p>
            <a:endParaRPr lang="en-US" dirty="0"/>
          </a:p>
        </p:txBody>
      </p:sp>
    </p:spTree>
    <p:extLst>
      <p:ext uri="{BB962C8B-B14F-4D97-AF65-F5344CB8AC3E}">
        <p14:creationId xmlns:p14="http://schemas.microsoft.com/office/powerpoint/2010/main" val="224328977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9525"/>
            <a:ext cx="8648700" cy="1282700"/>
          </a:xfrm>
        </p:spPr>
        <p:txBody>
          <a:bodyPr/>
          <a:lstStyle/>
          <a:p>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Leadership Should be Engaged</a:t>
            </a:r>
            <a:endParaRPr lang="en-US" dirty="0"/>
          </a:p>
        </p:txBody>
      </p:sp>
      <p:sp>
        <p:nvSpPr>
          <p:cNvPr id="3" name="Content Placeholder 2"/>
          <p:cNvSpPr>
            <a:spLocks noGrp="1"/>
          </p:cNvSpPr>
          <p:nvPr>
            <p:ph idx="1"/>
          </p:nvPr>
        </p:nvSpPr>
        <p:spPr/>
        <p:txBody>
          <a:bodyPr/>
          <a:lstStyle/>
          <a:p>
            <a:pPr marL="0" indent="0">
              <a:buNone/>
            </a:pPr>
            <a:r>
              <a:rPr lang="en-US" b="1" dirty="0" smtClean="0">
                <a:latin typeface="Arial Rounded MT Bold" panose="020F0704030504030204" pitchFamily="34" charset="0"/>
              </a:rPr>
              <a:t>For a BSA/AML compliance program to be effective, it should have:</a:t>
            </a:r>
          </a:p>
          <a:p>
            <a:pPr lvl="1"/>
            <a:r>
              <a:rPr lang="en-US" b="1" dirty="0" smtClean="0">
                <a:latin typeface="Arial Rounded MT Bold" panose="020F0704030504030204" pitchFamily="34" charset="0"/>
              </a:rPr>
              <a:t>Demonstrable support of the leadership.</a:t>
            </a:r>
          </a:p>
          <a:p>
            <a:pPr lvl="1"/>
            <a:r>
              <a:rPr lang="en-US" b="1" dirty="0" smtClean="0">
                <a:latin typeface="Arial Rounded MT Bold" panose="020F0704030504030204" pitchFamily="34" charset="0"/>
              </a:rPr>
              <a:t>Periodic training for leaders that is </a:t>
            </a:r>
            <a:r>
              <a:rPr lang="en-US" b="1" i="1" dirty="0" smtClean="0">
                <a:latin typeface="Arial Rounded MT Bold" panose="020F0704030504030204" pitchFamily="34" charset="0"/>
              </a:rPr>
              <a:t>tailored to their roles</a:t>
            </a:r>
            <a:r>
              <a:rPr lang="en-US" b="1" dirty="0" smtClean="0">
                <a:latin typeface="Arial Rounded MT Bold" panose="020F0704030504030204" pitchFamily="34" charset="0"/>
              </a:rPr>
              <a:t>.</a:t>
            </a:r>
          </a:p>
          <a:p>
            <a:pPr lvl="1"/>
            <a:r>
              <a:rPr lang="en-US" b="1" dirty="0" smtClean="0">
                <a:latin typeface="Arial Rounded MT Bold" panose="020F0704030504030204" pitchFamily="34" charset="0"/>
              </a:rPr>
              <a:t>Leaders with appropriate understanding of obligations and compliance in order to make informed decisions relating to the allocation of resources.</a:t>
            </a:r>
          </a:p>
          <a:p>
            <a:pPr lvl="1"/>
            <a:r>
              <a:rPr lang="en-US" b="1" dirty="0" smtClean="0">
                <a:latin typeface="Arial Rounded MT Bold" panose="020F0704030504030204" pitchFamily="34" charset="0"/>
              </a:rPr>
              <a:t>Ongoing communication on the state of compliance within the institution</a:t>
            </a:r>
            <a:r>
              <a:rPr lang="en-US" b="1" dirty="0" smtClean="0"/>
              <a:t>.</a:t>
            </a:r>
          </a:p>
          <a:p>
            <a:pPr lvl="1"/>
            <a:endParaRPr lang="en-US" dirty="0" smtClean="0"/>
          </a:p>
          <a:p>
            <a:pPr lvl="1"/>
            <a:endParaRPr lang="en-US" dirty="0"/>
          </a:p>
        </p:txBody>
      </p:sp>
    </p:spTree>
    <p:extLst>
      <p:ext uri="{BB962C8B-B14F-4D97-AF65-F5344CB8AC3E}">
        <p14:creationId xmlns:p14="http://schemas.microsoft.com/office/powerpoint/2010/main" val="658577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Compliance Should Not be Compromised by Revenue Interests</a:t>
            </a:r>
            <a:endParaRPr lang="en-US" dirty="0"/>
          </a:p>
        </p:txBody>
      </p:sp>
      <p:sp>
        <p:nvSpPr>
          <p:cNvPr id="3" name="Content Placeholder 2"/>
          <p:cNvSpPr>
            <a:spLocks noGrp="1"/>
          </p:cNvSpPr>
          <p:nvPr>
            <p:ph idx="1"/>
          </p:nvPr>
        </p:nvSpPr>
        <p:spPr>
          <a:xfrm>
            <a:off x="254000" y="1123950"/>
            <a:ext cx="8648700" cy="3073400"/>
          </a:xfrm>
        </p:spPr>
        <p:txBody>
          <a:bodyPr/>
          <a:lstStyle/>
          <a:p>
            <a:pPr lvl="1"/>
            <a:r>
              <a:rPr lang="en-US" b="1" dirty="0" smtClean="0">
                <a:latin typeface="Arial Rounded MT Bold" panose="020F0704030504030204" pitchFamily="34" charset="0"/>
              </a:rPr>
              <a:t>Empowered staff with sufficient authority and autonomy.</a:t>
            </a:r>
          </a:p>
          <a:p>
            <a:pPr lvl="1"/>
            <a:r>
              <a:rPr lang="en-US" b="1" dirty="0" smtClean="0">
                <a:latin typeface="Arial Rounded MT Bold" panose="020F0704030504030204" pitchFamily="34" charset="0"/>
              </a:rPr>
              <a:t>Revenue interest should not compromise efforts to manage and mitigate BSA deficiencies and risks.</a:t>
            </a:r>
          </a:p>
          <a:p>
            <a:pPr lvl="1"/>
            <a:r>
              <a:rPr lang="en-US" b="1" dirty="0" smtClean="0">
                <a:latin typeface="Arial Rounded MT Bold" panose="020F0704030504030204" pitchFamily="34" charset="0"/>
              </a:rPr>
              <a:t>Effective governance structure for BSA compliance function to work independently.</a:t>
            </a:r>
            <a:endParaRPr lang="en-US" b="1" dirty="0">
              <a:latin typeface="Arial Rounded MT Bold" panose="020F0704030504030204" pitchFamily="34" charset="0"/>
            </a:endParaRPr>
          </a:p>
        </p:txBody>
      </p:sp>
    </p:spTree>
    <p:extLst>
      <p:ext uri="{BB962C8B-B14F-4D97-AF65-F5344CB8AC3E}">
        <p14:creationId xmlns:p14="http://schemas.microsoft.com/office/powerpoint/2010/main" val="87432894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762" y="28575"/>
            <a:ext cx="8648700" cy="1282700"/>
          </a:xfrm>
        </p:spPr>
        <p:txBody>
          <a:bodyPr/>
          <a:lstStyle/>
          <a:p>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Relevant Information Should be Shared Throughout Organization</a:t>
            </a:r>
            <a:endParaRPr lang="en-US" dirty="0"/>
          </a:p>
        </p:txBody>
      </p:sp>
      <p:sp>
        <p:nvSpPr>
          <p:cNvPr id="3" name="Content Placeholder 2"/>
          <p:cNvSpPr>
            <a:spLocks noGrp="1"/>
          </p:cNvSpPr>
          <p:nvPr>
            <p:ph idx="1"/>
          </p:nvPr>
        </p:nvSpPr>
        <p:spPr>
          <a:xfrm>
            <a:off x="254000" y="1276350"/>
            <a:ext cx="8648700" cy="3073400"/>
          </a:xfrm>
        </p:spPr>
        <p:txBody>
          <a:bodyPr/>
          <a:lstStyle/>
          <a:p>
            <a:pPr lvl="1"/>
            <a:r>
              <a:rPr lang="en-US" b="1" dirty="0" smtClean="0">
                <a:latin typeface="Arial Rounded MT Bold" panose="020F0704030504030204" pitchFamily="34" charset="0"/>
              </a:rPr>
              <a:t>Information in various departments within a financial institution that may be useful and should be shared with the compliance staff.  For example:</a:t>
            </a:r>
          </a:p>
          <a:p>
            <a:pPr lvl="2"/>
            <a:r>
              <a:rPr lang="en-US" b="1" dirty="0" smtClean="0">
                <a:latin typeface="Arial Rounded MT Bold" panose="020F0704030504030204" pitchFamily="34" charset="0"/>
              </a:rPr>
              <a:t>Information relating to combating and preventing fraud.</a:t>
            </a:r>
          </a:p>
          <a:p>
            <a:pPr lvl="2"/>
            <a:r>
              <a:rPr lang="en-US" b="1" dirty="0" smtClean="0">
                <a:latin typeface="Arial Rounded MT Bold" panose="020F0704030504030204" pitchFamily="34" charset="0"/>
              </a:rPr>
              <a:t>Information relating to subpoenas received to trigger review of related member’s risk ratings and account activity for suspicious transactions.</a:t>
            </a:r>
          </a:p>
          <a:p>
            <a:pPr lvl="2"/>
            <a:endParaRPr lang="en-US" b="1" dirty="0">
              <a:latin typeface="Arial Rounded MT Bold" panose="020F0704030504030204" pitchFamily="34" charset="0"/>
            </a:endParaRPr>
          </a:p>
        </p:txBody>
      </p:sp>
    </p:spTree>
    <p:extLst>
      <p:ext uri="{BB962C8B-B14F-4D97-AF65-F5344CB8AC3E}">
        <p14:creationId xmlns:p14="http://schemas.microsoft.com/office/powerpoint/2010/main" val="9267162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Leadership Should Provide </a:t>
            </a:r>
            <a:b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br>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Adequate Resources</a:t>
            </a:r>
            <a:endParaRPr lang="en-US" dirty="0"/>
          </a:p>
        </p:txBody>
      </p:sp>
      <p:sp>
        <p:nvSpPr>
          <p:cNvPr id="3" name="Content Placeholder 2"/>
          <p:cNvSpPr>
            <a:spLocks noGrp="1"/>
          </p:cNvSpPr>
          <p:nvPr>
            <p:ph idx="1"/>
          </p:nvPr>
        </p:nvSpPr>
        <p:spPr>
          <a:xfrm>
            <a:off x="33337" y="1581150"/>
            <a:ext cx="8648700" cy="3073400"/>
          </a:xfrm>
        </p:spPr>
        <p:txBody>
          <a:bodyPr/>
          <a:lstStyle/>
          <a:p>
            <a:pPr lvl="2"/>
            <a:r>
              <a:rPr lang="en-US" b="1" dirty="0" smtClean="0">
                <a:latin typeface="Arial Rounded MT Bold" panose="020F0704030504030204" pitchFamily="34" charset="0"/>
              </a:rPr>
              <a:t>Designating an individual responsible for BSA is a required element of any BSA/AML Compliance program.  This individual must be:</a:t>
            </a:r>
          </a:p>
          <a:p>
            <a:pPr lvl="3"/>
            <a:r>
              <a:rPr lang="en-US" b="1" dirty="0" smtClean="0">
                <a:latin typeface="Arial Rounded MT Bold" panose="020F0704030504030204" pitchFamily="34" charset="0"/>
              </a:rPr>
              <a:t>Knowledgeable of the BSA and</a:t>
            </a:r>
          </a:p>
          <a:p>
            <a:pPr lvl="3"/>
            <a:r>
              <a:rPr lang="en-US" b="1" dirty="0" smtClean="0">
                <a:latin typeface="Arial Rounded MT Bold" panose="020F0704030504030204" pitchFamily="34" charset="0"/>
              </a:rPr>
              <a:t>Have sufficient authority to administer the program.</a:t>
            </a:r>
          </a:p>
          <a:p>
            <a:pPr lvl="2"/>
            <a:r>
              <a:rPr lang="en-US" b="1" dirty="0" smtClean="0">
                <a:latin typeface="Arial Rounded MT Bold" panose="020F0704030504030204" pitchFamily="34" charset="0"/>
              </a:rPr>
              <a:t>In order for the program to be effective, the institution should devote appropriate support staff to its BSA/AML compliance program.</a:t>
            </a:r>
          </a:p>
          <a:p>
            <a:pPr lvl="2"/>
            <a:endParaRPr lang="en-US" dirty="0"/>
          </a:p>
        </p:txBody>
      </p:sp>
    </p:spTree>
    <p:extLst>
      <p:ext uri="{BB962C8B-B14F-4D97-AF65-F5344CB8AC3E}">
        <p14:creationId xmlns:p14="http://schemas.microsoft.com/office/powerpoint/2010/main" val="255837752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339" y="38100"/>
            <a:ext cx="8648700" cy="1282700"/>
          </a:xfrm>
        </p:spPr>
        <p:txBody>
          <a:bodyPr/>
          <a:lstStyle/>
          <a:p>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Leadership Should Provide </a:t>
            </a:r>
            <a:b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br>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Adequate Resources</a:t>
            </a:r>
            <a:endParaRPr lang="en-US" dirty="0"/>
          </a:p>
        </p:txBody>
      </p:sp>
      <p:sp>
        <p:nvSpPr>
          <p:cNvPr id="3" name="Content Placeholder 2"/>
          <p:cNvSpPr>
            <a:spLocks noGrp="1"/>
          </p:cNvSpPr>
          <p:nvPr>
            <p:ph idx="1"/>
          </p:nvPr>
        </p:nvSpPr>
        <p:spPr>
          <a:xfrm>
            <a:off x="235339" y="1439117"/>
            <a:ext cx="8648700" cy="3073400"/>
          </a:xfrm>
        </p:spPr>
        <p:txBody>
          <a:bodyPr/>
          <a:lstStyle/>
          <a:p>
            <a:pPr lvl="2"/>
            <a:r>
              <a:rPr lang="en-US" b="1" dirty="0" smtClean="0">
                <a:latin typeface="Arial Rounded MT Bold" panose="020F0704030504030204" pitchFamily="34" charset="0"/>
              </a:rPr>
              <a:t>Financial institution generally have staff that review alerts generated by a transaction monitoring system.</a:t>
            </a:r>
          </a:p>
          <a:p>
            <a:pPr lvl="2"/>
            <a:r>
              <a:rPr lang="en-US" b="1" dirty="0" smtClean="0">
                <a:latin typeface="Arial Rounded MT Bold" panose="020F0704030504030204" pitchFamily="34" charset="0"/>
              </a:rPr>
              <a:t>Devoting insufficient staff or other resources to this function may result in:</a:t>
            </a:r>
          </a:p>
          <a:p>
            <a:pPr lvl="3"/>
            <a:r>
              <a:rPr lang="en-US" b="1" dirty="0" smtClean="0">
                <a:latin typeface="Arial Rounded MT Bold" panose="020F0704030504030204" pitchFamily="34" charset="0"/>
              </a:rPr>
              <a:t>Alerts not being reasonably designed to capture appropriate risks; or</a:t>
            </a:r>
          </a:p>
          <a:p>
            <a:pPr lvl="3"/>
            <a:r>
              <a:rPr lang="en-US" b="1" dirty="0" smtClean="0">
                <a:latin typeface="Arial Rounded MT Bold" panose="020F0704030504030204" pitchFamily="34" charset="0"/>
              </a:rPr>
              <a:t>Alerts being dismissed improperly; or</a:t>
            </a:r>
          </a:p>
          <a:p>
            <a:pPr lvl="3"/>
            <a:r>
              <a:rPr lang="en-US" b="1" dirty="0" smtClean="0">
                <a:latin typeface="Arial Rounded MT Bold" panose="020F0704030504030204" pitchFamily="34" charset="0"/>
              </a:rPr>
              <a:t>Alerts becoming back logged, resulting in untimely reporting of suspicious activity.</a:t>
            </a:r>
            <a:endParaRPr lang="en-US" b="1" dirty="0">
              <a:latin typeface="Arial Rounded MT Bold" panose="020F0704030504030204" pitchFamily="34" charset="0"/>
            </a:endParaRPr>
          </a:p>
        </p:txBody>
      </p:sp>
    </p:spTree>
    <p:extLst>
      <p:ext uri="{BB962C8B-B14F-4D97-AF65-F5344CB8AC3E}">
        <p14:creationId xmlns:p14="http://schemas.microsoft.com/office/powerpoint/2010/main" val="196947232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Program Should be </a:t>
            </a:r>
            <a:b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br>
            <a:r>
              <a:rPr lang="en-US" b="1" dirty="0" smtClean="0">
                <a:ln w="10160">
                  <a:solidFill>
                    <a:schemeClr val="tx2"/>
                  </a:solidFill>
                  <a:prstDash val="solid"/>
                </a:ln>
                <a:solidFill>
                  <a:srgbClr val="7030A0"/>
                </a:solidFill>
                <a:effectLst>
                  <a:outerShdw blurRad="38100" dist="38100" dir="2700000" algn="tl">
                    <a:srgbClr val="000000">
                      <a:alpha val="43137"/>
                    </a:srgbClr>
                  </a:outerShdw>
                </a:effectLst>
                <a:latin typeface="Univers 45 Light" pitchFamily="34" charset="0"/>
                <a:cs typeface="Times New Roman" pitchFamily="18" charset="0"/>
              </a:rPr>
              <a:t>Effective and Tested</a:t>
            </a:r>
            <a:endParaRPr lang="en-US" dirty="0"/>
          </a:p>
        </p:txBody>
      </p:sp>
      <p:sp>
        <p:nvSpPr>
          <p:cNvPr id="3" name="Content Placeholder 2"/>
          <p:cNvSpPr>
            <a:spLocks noGrp="1"/>
          </p:cNvSpPr>
          <p:nvPr>
            <p:ph idx="1"/>
          </p:nvPr>
        </p:nvSpPr>
        <p:spPr>
          <a:xfrm>
            <a:off x="152400" y="895350"/>
            <a:ext cx="8648700" cy="3073400"/>
          </a:xfrm>
        </p:spPr>
        <p:txBody>
          <a:bodyPr/>
          <a:lstStyle/>
          <a:p>
            <a:pPr lvl="2"/>
            <a:r>
              <a:rPr lang="en-US" b="1" i="1" dirty="0" smtClean="0">
                <a:latin typeface="Arial Rounded MT Bold" panose="020F0704030504030204" pitchFamily="34" charset="0"/>
              </a:rPr>
              <a:t>Effective</a:t>
            </a:r>
            <a:r>
              <a:rPr lang="en-US" dirty="0" smtClean="0">
                <a:latin typeface="Arial Rounded MT Bold" panose="020F0704030504030204" pitchFamily="34" charset="0"/>
              </a:rPr>
              <a:t>: Proper ongoing risk assessment, sound risk-based customer (member) due diligence and appropriate detection and reporting of suspicious activity.</a:t>
            </a:r>
          </a:p>
          <a:p>
            <a:pPr lvl="2"/>
            <a:r>
              <a:rPr lang="en-US" b="1" i="1" dirty="0" smtClean="0">
                <a:latin typeface="Arial Rounded MT Bold" panose="020F0704030504030204" pitchFamily="34" charset="0"/>
              </a:rPr>
              <a:t>Tested</a:t>
            </a:r>
            <a:r>
              <a:rPr lang="en-US" dirty="0" smtClean="0">
                <a:latin typeface="Arial Rounded MT Bold" panose="020F0704030504030204" pitchFamily="34" charset="0"/>
              </a:rPr>
              <a:t>:  Independent, qualified, unbiased and does not have conflicting business interests that influence the outcome.</a:t>
            </a:r>
            <a:endParaRPr lang="en-US" dirty="0">
              <a:latin typeface="Arial Rounded MT Bold" panose="020F0704030504030204" pitchFamily="34" charset="0"/>
            </a:endParaRPr>
          </a:p>
        </p:txBody>
      </p:sp>
    </p:spTree>
    <p:extLst>
      <p:ext uri="{BB962C8B-B14F-4D97-AF65-F5344CB8AC3E}">
        <p14:creationId xmlns:p14="http://schemas.microsoft.com/office/powerpoint/2010/main" val="24321929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mp; Bullets">
  <a:themeElements>
    <a:clrScheme name="">
      <a:dk1>
        <a:srgbClr val="414141"/>
      </a:dk1>
      <a:lt1>
        <a:srgbClr val="FFFFFF"/>
      </a:lt1>
      <a:dk2>
        <a:srgbClr val="000000"/>
      </a:dk2>
      <a:lt2>
        <a:srgbClr val="000000"/>
      </a:lt2>
      <a:accent1>
        <a:srgbClr val="6C7472"/>
      </a:accent1>
      <a:accent2>
        <a:srgbClr val="333399"/>
      </a:accent2>
      <a:accent3>
        <a:srgbClr val="FFFFFF"/>
      </a:accent3>
      <a:accent4>
        <a:srgbClr val="363636"/>
      </a:accent4>
      <a:accent5>
        <a:srgbClr val="BABCBC"/>
      </a:accent5>
      <a:accent6>
        <a:srgbClr val="2D2D8A"/>
      </a:accent6>
      <a:hlink>
        <a:srgbClr val="009999"/>
      </a:hlink>
      <a:folHlink>
        <a:srgbClr val="99CC00"/>
      </a:folHlink>
    </a:clrScheme>
    <a:fontScheme name="Title &amp; Bullets">
      <a:majorFont>
        <a:latin typeface="Gill Sans Light"/>
        <a:ea typeface="ヒラギノ角ゴ ProN W3"/>
        <a:cs typeface=""/>
      </a:majorFont>
      <a:minorFont>
        <a:latin typeface="Gill Sans Light"/>
        <a:ea typeface="ヒラギノ角ゴ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C7472"/>
        </a:solidFill>
        <a:ln>
          <a:noFill/>
        </a:ln>
        <a:effectLst/>
        <a:extLst>
          <a:ext uri="{91240B29-F687-4F45-9708-019B960494DF}">
            <a14:hiddenLine xmlns:a14="http://schemas.microsoft.com/office/drawing/2010/main" w="1270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414141"/>
            </a:solidFill>
            <a:effectLst/>
            <a:latin typeface="Gill Sans Light" charset="0"/>
            <a:ea typeface="ヒラギノ角ゴ ProN W3" charset="-128"/>
            <a:sym typeface="Gill Sans Light" charset="0"/>
          </a:defRPr>
        </a:defPPr>
      </a:lstStyle>
    </a:spDef>
    <a:lnDef>
      <a:spPr bwMode="auto">
        <a:xfrm>
          <a:off x="0" y="0"/>
          <a:ext cx="1" cy="1"/>
        </a:xfrm>
        <a:custGeom>
          <a:avLst/>
          <a:gdLst/>
          <a:ahLst/>
          <a:cxnLst/>
          <a:rect l="0" t="0" r="0" b="0"/>
          <a:pathLst/>
        </a:custGeom>
        <a:solidFill>
          <a:srgbClr val="6C7472"/>
        </a:solidFill>
        <a:ln>
          <a:noFill/>
        </a:ln>
        <a:effectLst/>
        <a:extLst>
          <a:ext uri="{91240B29-F687-4F45-9708-019B960494DF}">
            <a14:hiddenLine xmlns:a14="http://schemas.microsoft.com/office/drawing/2010/main" w="1270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414141"/>
            </a:solidFill>
            <a:effectLst/>
            <a:latin typeface="Gill Sans Light" charset="0"/>
            <a:ea typeface="ヒラギノ角ゴ ProN W3" charset="-128"/>
            <a:sym typeface="Gill Sans Light"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4236</TotalTime>
  <Pages>0</Pages>
  <Words>2383</Words>
  <Characters>0</Characters>
  <Application>Microsoft Office PowerPoint</Application>
  <PresentationFormat>On-screen Show (16:9)</PresentationFormat>
  <Lines>0</Lines>
  <Paragraphs>136</Paragraphs>
  <Slides>15</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Arial Rounded MT Bold</vt:lpstr>
      <vt:lpstr>Gill Sans Light</vt:lpstr>
      <vt:lpstr>Times New Roman</vt:lpstr>
      <vt:lpstr>Univers 45 Light</vt:lpstr>
      <vt:lpstr>Univers 55</vt:lpstr>
      <vt:lpstr>ヒラギノ角ゴ ProN W3</vt:lpstr>
      <vt:lpstr>Title &amp; Bullets</vt:lpstr>
      <vt:lpstr>PowerPoint Presentation</vt:lpstr>
      <vt:lpstr>PowerPoint Presentation</vt:lpstr>
      <vt:lpstr>What is a Culture of Compliance? </vt:lpstr>
      <vt:lpstr>Leadership Should be Engaged</vt:lpstr>
      <vt:lpstr>Compliance Should Not be Compromised by Revenue Interests</vt:lpstr>
      <vt:lpstr>Relevant Information Should be Shared Throughout Organization</vt:lpstr>
      <vt:lpstr>Leadership Should Provide  Adequate Resources</vt:lpstr>
      <vt:lpstr>Leadership Should Provide  Adequate Resources</vt:lpstr>
      <vt:lpstr>Program Should be  Effective and Tested</vt:lpstr>
      <vt:lpstr>Leadership/Staff Should Understand How Reports are Used</vt:lpstr>
      <vt:lpstr>How are Reports Used?</vt:lpstr>
      <vt:lpstr>In Summary</vt:lpstr>
      <vt:lpstr>Next Steps</vt:lpstr>
      <vt:lpstr>Resources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Infosys</dc:creator>
  <cp:lastModifiedBy>Amy Wargo</cp:lastModifiedBy>
  <cp:revision>258</cp:revision>
  <cp:lastPrinted>2015-02-24T20:55:42Z</cp:lastPrinted>
  <dcterms:modified xsi:type="dcterms:W3CDTF">2015-03-19T00:04:31Z</dcterms:modified>
</cp:coreProperties>
</file>